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3" r:id="rId2"/>
    <p:sldId id="280" r:id="rId3"/>
    <p:sldId id="260" r:id="rId4"/>
    <p:sldId id="282" r:id="rId5"/>
    <p:sldId id="293" r:id="rId6"/>
    <p:sldId id="288" r:id="rId7"/>
    <p:sldId id="289" r:id="rId8"/>
    <p:sldId id="290" r:id="rId9"/>
    <p:sldId id="287" r:id="rId10"/>
    <p:sldId id="294" r:id="rId11"/>
    <p:sldId id="292" r:id="rId12"/>
    <p:sldId id="271" r:id="rId13"/>
    <p:sldId id="291" r:id="rId14"/>
    <p:sldId id="279" r:id="rId15"/>
    <p:sldId id="295" r:id="rId16"/>
  </p:sldIdLst>
  <p:sldSz cx="12192000" cy="6858000"/>
  <p:notesSz cx="7099300" cy="10234613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9999"/>
    <a:srgbClr val="0066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094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6285-C29E-44CF-8B34-0667999DA81B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1225-1B9A-4202-8FD7-F2C1E056E20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901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740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9641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90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972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687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0504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011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542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9E08-9229-4240-A8A7-0A21DD223D45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932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51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8475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62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a" type="title">
  <p:cSld name="Cap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-85053" y="-31400"/>
            <a:ext cx="12309361" cy="3352099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L="228600" lvl="0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457200" lvl="1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685800" lvl="2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914400" lvl="3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143000" lvl="4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371600" lvl="5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1600200" lvl="6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1828800" lvl="7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057400" lvl="8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620082" y="5957173"/>
            <a:ext cx="10951837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3" name="Google Shape;13;p2"/>
          <p:cNvSpPr txBox="1"/>
          <p:nvPr/>
        </p:nvSpPr>
        <p:spPr>
          <a:xfrm>
            <a:off x="10793921" y="6295772"/>
            <a:ext cx="877380" cy="23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Porto, Portugal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444134" y="6260833"/>
            <a:ext cx="300067" cy="300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15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648749" y="591505"/>
            <a:ext cx="3432509" cy="126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3"/>
          </p:nvPr>
        </p:nvSpPr>
        <p:spPr>
          <a:xfrm>
            <a:off x="656280" y="2803244"/>
            <a:ext cx="7041832" cy="37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/>
          <a:lstStyle>
            <a:lvl1pPr marL="228600" lvl="0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457200" lvl="1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685800" lvl="2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914400" lvl="3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143000" lvl="4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371600" lvl="5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1600200" lvl="6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1828800" lvl="7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057400" lvl="8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2" descr="Imagem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6606" y="6165628"/>
            <a:ext cx="5288645" cy="49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4"/>
          </p:nvPr>
        </p:nvSpPr>
        <p:spPr>
          <a:xfrm>
            <a:off x="10130399" y="611298"/>
            <a:ext cx="1427805" cy="104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2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5"/>
          </p:nvPr>
        </p:nvSpPr>
        <p:spPr>
          <a:xfrm>
            <a:off x="643476" y="2062413"/>
            <a:ext cx="10914879" cy="66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L="228600" lvl="0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457200" lvl="1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685800" lvl="2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914400" lvl="3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143000" lvl="4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371600" lvl="5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1600200" lvl="6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1828800" lvl="7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057400" lvl="8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6"/>
          </p:nvPr>
        </p:nvSpPr>
        <p:spPr>
          <a:xfrm>
            <a:off x="662526" y="3637771"/>
            <a:ext cx="10914879" cy="162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L="228600" lvl="0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457200" lvl="1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685800" lvl="2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914400" lvl="3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143000" lvl="4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371600" lvl="5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1600200" lvl="6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1828800" lvl="7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057400" lvl="8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7"/>
          </p:nvPr>
        </p:nvSpPr>
        <p:spPr>
          <a:xfrm>
            <a:off x="694380" y="5433061"/>
            <a:ext cx="7223334" cy="49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/>
          <a:lstStyle>
            <a:lvl1pPr marL="228600" lvl="0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457200" lvl="1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685800" lvl="2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914400" lvl="3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143000" lvl="4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371600" lvl="5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1600200" lvl="6" indent="-19716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1828800" lvl="7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057400" lvl="8" indent="-19716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9389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0152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363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46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898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131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956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125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821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6CB2A-09BD-4C36-AB2D-178E9BE8546D}" type="datetimeFigureOut">
              <a:rPr lang="bg-BG" smtClean="0"/>
              <a:t>23.1.2019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E3147-EA17-49E4-AC16-BD2E498B5B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728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rafailova@sofproect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https://drive.google.com/uc?id=1cRj_VisWTaa4wCKiUReLYp5xDZuHLRMh&amp;export=download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drive.google.com/uc?id=1cRj_VisWTaa4wCKiUReLYp5xDZuHLRMh&amp;export=downloa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https://drive.google.com/uc?id=1cRj_VisWTaa4wCKiUReLYp5xDZuHLRMh&amp;export=download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https://drive.google.com/uc?id=1cRj_VisWTaa4wCKiUReLYp5xDZuHLRMh&amp;export=download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https://drive.google.com/uc?id=1cRj_VisWTaa4wCKiUReLYp5xDZuHLRMh&amp;export=download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drive.google.com/uc?id=1cRj_VisWTaa4wCKiUReLYp5xDZuHLRMh&amp;export=download" TargetMode="External"/><Relationship Id="rId2" Type="http://schemas.openxmlformats.org/officeDocument/2006/relationships/hyperlink" Target="http://www.sofproect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https://drive.google.com/uc?id=1cRj_VisWTaa4wCKiUReLYp5xDZuHLRMh&amp;export=download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drive.google.com/uc?id=1cRj_VisWTaa4wCKiUReLYp5xDZuHLRMh&amp;export=downloa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drive.google.com/uc?id=1cRj_VisWTaa4wCKiUReLYp5xDZuHLRMh&amp;export=downloa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openxmlformats.org/officeDocument/2006/relationships/image" Target="https://drive.google.com/uc?id=1cRj_VisWTaa4wCKiUReLYp5xDZuHLRMh&amp;export=downloa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https://drive.google.com/uc?id=1cRj_VisWTaa4wCKiUReLYp5xDZuHLRMh&amp;export=downloa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https://drive.google.com/uc?id=1cRj_VisWTaa4wCKiUReLYp5xDZuHLRMh&amp;export=downloa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https://drive.google.com/uc?id=1cRj_VisWTaa4wCKiUReLYp5xDZuHLRMh&amp;export=download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https://drive.google.com/uc?id=1cRj_VisWTaa4wCKiUReLYp5xDZuHLRMh&amp;export=downlo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body" idx="1"/>
          </p:nvPr>
        </p:nvSpPr>
        <p:spPr>
          <a:xfrm>
            <a:off x="-85053" y="-31400"/>
            <a:ext cx="12309361" cy="3352099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spcFirstLastPara="1" vert="horz" wrap="square" lIns="35713" tIns="35713" rIns="35713" bIns="35713" rtlCol="0" anchor="ctr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09893"/>
              </a:buClr>
              <a:buSzPts val="3000"/>
              <a:buNone/>
            </a:pPr>
            <a:endParaRPr sz="1500" dirty="0">
              <a:solidFill>
                <a:srgbClr val="00989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7" name="Google Shape;277;p30" descr="Imagem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49" y="591505"/>
            <a:ext cx="3432509" cy="126129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 txBox="1">
            <a:spLocks noGrp="1"/>
          </p:cNvSpPr>
          <p:nvPr>
            <p:ph type="body" idx="3"/>
          </p:nvPr>
        </p:nvSpPr>
        <p:spPr>
          <a:xfrm>
            <a:off x="656280" y="2803244"/>
            <a:ext cx="7041832" cy="377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3" tIns="35713" rIns="35713" bIns="35713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FFFFFF"/>
              </a:buClr>
              <a:buSzPts val="3850"/>
              <a:buNone/>
            </a:pPr>
            <a:r>
              <a:rPr lang="en-US" sz="1925">
                <a:solidFill>
                  <a:srgbClr val="FFFFFF"/>
                </a:solidFill>
              </a:rPr>
              <a:t>Project Number 776783  |  urbinat@ces.uc.pt  | @URBi_NAT</a:t>
            </a:r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5"/>
          </p:nvPr>
        </p:nvSpPr>
        <p:spPr>
          <a:xfrm>
            <a:off x="643476" y="2062413"/>
            <a:ext cx="10914879" cy="668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3" tIns="35713" rIns="35713" bIns="35713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FFFFFF"/>
              </a:buClr>
              <a:buSzPts val="3800"/>
              <a:buNone/>
            </a:pPr>
            <a:r>
              <a:rPr lang="en-US" sz="1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HEALTHY CORRIDORS AS DRIVERS OF SOCIAL HOUSING NEIGHBOURHOODS </a:t>
            </a:r>
            <a:endParaRPr/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3800"/>
              <a:buNone/>
            </a:pPr>
            <a:r>
              <a:rPr lang="en-US" sz="1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CO- CREATION OF SOCIAL, ENVIRONMENTAL AND MARKETABLE NBS 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body" idx="6"/>
          </p:nvPr>
        </p:nvSpPr>
        <p:spPr>
          <a:xfrm>
            <a:off x="656280" y="3831178"/>
            <a:ext cx="109149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3" tIns="35713" rIns="35713" bIns="35713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10000"/>
              <a:buNone/>
            </a:pPr>
            <a:r>
              <a:rPr lang="bg-BG" sz="4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СОФИЯ</a:t>
            </a:r>
            <a:r>
              <a:rPr lang="en-US" sz="4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-</a:t>
            </a:r>
            <a:r>
              <a:rPr lang="en-US" sz="4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bg-BG" sz="3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водещ град</a:t>
            </a:r>
            <a:r>
              <a:rPr lang="en-US" sz="3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bg-BG" sz="3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проект </a:t>
            </a:r>
            <a:r>
              <a:rPr lang="en-US" sz="3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bg-BG" sz="44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УРБиНАТ</a:t>
            </a:r>
            <a:r>
              <a:rPr lang="en-US" sz="44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/>
            </a:r>
            <a:br>
              <a:rPr lang="en-US" sz="44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ЗЕЛЕНИ ЗДРАВОСЛОВНИ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КОРИДОРИ  </a:t>
            </a:r>
            <a:r>
              <a:rPr lang="en-US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/>
            </a:r>
            <a:br>
              <a:rPr lang="en-US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КАТО  ДВИГАТЕЛ ЗА  РАЗВИТИЕТО НА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ЖИЛИЩНИ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РАЙОНИ СЪС СОЦИАЛЕН ХАРАКТЕР </a:t>
            </a:r>
            <a:r>
              <a:rPr lang="en-US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/>
            </a:r>
            <a:br>
              <a:rPr lang="en-US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ЧРЕЗ СЪЗДАВАНЕ ЗАЕДНО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СОЦИАЛНИ, ЕКОЛОГИЧНИ И  ПАЗАРНО ПРИЛОЖИМИ РЕШЕНИЯ БАЗИРАНИ НА ПРИРОДАТА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/>
            </a:r>
            <a:b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endParaRPr sz="2000" dirty="0"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7"/>
          </p:nvPr>
        </p:nvSpPr>
        <p:spPr>
          <a:xfrm>
            <a:off x="643476" y="6094904"/>
            <a:ext cx="5526963" cy="2663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3" tIns="35713" rIns="35713" bIns="35713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3800"/>
              <a:buNone/>
            </a:pPr>
            <a:r>
              <a:rPr lang="en-US" sz="1600" dirty="0" err="1" smtClean="0"/>
              <a:t>Georgetta</a:t>
            </a:r>
            <a:r>
              <a:rPr lang="en-US" sz="1600" dirty="0" smtClean="0"/>
              <a:t> RAFAILOVA </a:t>
            </a:r>
            <a:r>
              <a:rPr lang="bg-BG" sz="1600" dirty="0" smtClean="0"/>
              <a:t> -  </a:t>
            </a:r>
            <a:r>
              <a:rPr lang="en-US" sz="1600" dirty="0" smtClean="0"/>
              <a:t>SOFIA</a:t>
            </a:r>
            <a:r>
              <a:rPr lang="en-US" sz="1600" b="1" dirty="0" smtClean="0"/>
              <a:t>	</a:t>
            </a:r>
            <a:r>
              <a:rPr lang="en-US" sz="1600" b="1" dirty="0" smtClean="0">
                <a:solidFill>
                  <a:srgbClr val="006666"/>
                </a:solidFill>
              </a:rPr>
              <a:t>23.01.2019</a:t>
            </a:r>
            <a:endParaRPr lang="bg-BG" sz="1600" b="1" dirty="0" smtClean="0">
              <a:solidFill>
                <a:srgbClr val="006666"/>
              </a:solidFill>
            </a:endParaRPr>
          </a:p>
          <a:p>
            <a:pPr marL="0" indent="0">
              <a:spcBef>
                <a:spcPts val="0"/>
              </a:spcBef>
              <a:buSzPts val="3800"/>
              <a:buNone/>
            </a:pPr>
            <a:r>
              <a:rPr lang="en-US" sz="1600" i="1" dirty="0" smtClean="0"/>
              <a:t>OP </a:t>
            </a:r>
            <a:r>
              <a:rPr lang="en-US" sz="1600" i="1" dirty="0" err="1"/>
              <a:t>Sofproect</a:t>
            </a:r>
            <a:r>
              <a:rPr lang="en-US" sz="1600" i="1" dirty="0"/>
              <a:t> OGP </a:t>
            </a:r>
            <a:r>
              <a:rPr lang="en-US" sz="1600" i="1" dirty="0" smtClean="0"/>
              <a:t>  </a:t>
            </a:r>
            <a:r>
              <a:rPr lang="en-US" sz="1600" u="sng" dirty="0" smtClean="0">
                <a:solidFill>
                  <a:schemeClr val="hlink"/>
                </a:solidFill>
                <a:hlinkClick r:id="rId4"/>
              </a:rPr>
              <a:t>rafailova@sofproect.com</a:t>
            </a:r>
            <a:endParaRPr sz="1600" dirty="0"/>
          </a:p>
          <a:p>
            <a:pPr marL="0" indent="0">
              <a:spcBef>
                <a:spcPts val="0"/>
              </a:spcBef>
              <a:buSzPts val="3800"/>
              <a:buNone/>
            </a:pPr>
            <a:endParaRPr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85" y="728700"/>
            <a:ext cx="2619590" cy="11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xmlns="" id="{844D248A-F4D2-4AA8-9A43-476E3DE7A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314266" y="728700"/>
            <a:ext cx="970270" cy="11387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09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60" y="616431"/>
            <a:ext cx="2455440" cy="4172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3567"/>
            <a:ext cx="6743933" cy="3871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188" y="598527"/>
            <a:ext cx="4343264" cy="3586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341780"/>
            <a:ext cx="4202136" cy="2467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869"/>
            <a:ext cx="12192000" cy="160313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20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0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580392"/>
            <a:ext cx="12192000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Реализация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на ИПГВР на София </a:t>
            </a:r>
          </a:p>
          <a:p>
            <a:pPr algn="ct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северната част на </a:t>
            </a:r>
            <a:r>
              <a:rPr lang="bg-BG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зона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С1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– район Надежда</a:t>
            </a:r>
            <a:endParaRPr lang="bg-BG" sz="24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3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Google Shape;357;p39"/>
          <p:cNvSpPr txBox="1">
            <a:spLocks/>
          </p:cNvSpPr>
          <p:nvPr/>
        </p:nvSpPr>
        <p:spPr>
          <a:xfrm>
            <a:off x="3272871" y="1476195"/>
            <a:ext cx="8353071" cy="397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3" tIns="35713" rIns="35713" bIns="357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ИПГВР 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-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в ход са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работи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 проекти за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обновяване,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изолация, подобряване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на енергийната ефективност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 дворовете на:</a:t>
            </a:r>
          </a:p>
          <a:p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3 училища</a:t>
            </a:r>
          </a:p>
          <a:p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6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детски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градини</a:t>
            </a:r>
            <a:endParaRPr lang="ru-RU" sz="1800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Културен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център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Надежда</a:t>
            </a:r>
          </a:p>
          <a:p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Социални центрове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Обновява се Северният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парк и открити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детски площадки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между жилищните блокове</a:t>
            </a:r>
            <a:b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Работи се по възстановяване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сондаж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с минерална вода</a:t>
            </a:r>
            <a:b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Подготвя се за обсъждане в СОС проект за плувен басейн с минерална вода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Започва подготовка на устройствена схема за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вътрешна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мрежа от нови вътрешноквартални велосипедни алеи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/>
            </a:r>
            <a:b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Инициативи на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образователните институции и гражданското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общество за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екологизиране на средата и </a:t>
            </a:r>
            <a:r>
              <a:rPr lang="ru-RU" sz="1800" dirty="0">
                <a:solidFill>
                  <a:srgbClr val="006666"/>
                </a:solidFill>
                <a:latin typeface="Century Gothic" panose="020B0502020202020204" pitchFamily="34" charset="0"/>
              </a:rPr>
              <a:t>отглеждане на храни в </a:t>
            </a:r>
            <a:r>
              <a:rPr lang="ru-RU" sz="18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града			и много други</a:t>
            </a:r>
            <a:endParaRPr lang="ru-RU" sz="1800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56699"/>
          <a:stretch/>
        </p:blipFill>
        <p:spPr>
          <a:xfrm>
            <a:off x="701245" y="1989855"/>
            <a:ext cx="2087211" cy="1892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6" t="-2448" r="-472" b="2448"/>
          <a:stretch/>
        </p:blipFill>
        <p:spPr>
          <a:xfrm>
            <a:off x="655950" y="4034800"/>
            <a:ext cx="2326631" cy="193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6948" y="632199"/>
            <a:ext cx="1056824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>
                <a:solidFill>
                  <a:srgbClr val="00CC99"/>
                </a:solidFill>
                <a:latin typeface="Arial Black" panose="020B0A04020102020204" pitchFamily="34" charset="0"/>
              </a:rPr>
              <a:t>	приоритетни области за действие УРБИНАТ</a:t>
            </a:r>
          </a:p>
          <a:p>
            <a:endParaRPr lang="bg-BG" sz="2400" b="1" dirty="0" smtClean="0">
              <a:solidFill>
                <a:srgbClr val="00CC99"/>
              </a:solidFill>
              <a:latin typeface="Arial Black" panose="020B0A04020102020204" pitchFamily="34" charset="0"/>
            </a:endParaRPr>
          </a:p>
          <a:p>
            <a:r>
              <a:rPr lang="en-US" sz="2400" b="1" dirty="0" smtClean="0">
                <a:solidFill>
                  <a:srgbClr val="00CC99"/>
                </a:solidFill>
                <a:latin typeface="Arial Black" panose="020B0A04020102020204" pitchFamily="34" charset="0"/>
              </a:rPr>
              <a:t>E</a:t>
            </a:r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– </a:t>
            </a:r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bg-BG" sz="24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енергия</a:t>
            </a:r>
            <a:endParaRPr lang="ru-RU" sz="2400" b="1" u="sng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енергийна ефективност на сградите</a:t>
            </a: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пешеходци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, велосипедисти, зелен транспорт</a:t>
            </a:r>
          </a:p>
          <a:p>
            <a:r>
              <a:rPr lang="en-US" sz="2400" b="1" dirty="0" smtClean="0">
                <a:solidFill>
                  <a:srgbClr val="00CC99"/>
                </a:solidFill>
                <a:latin typeface="Arial Black" panose="020B0A04020102020204" pitchFamily="34" charset="0"/>
              </a:rPr>
              <a:t>W</a:t>
            </a:r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- </a:t>
            </a:r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bg-BG" sz="24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вода</a:t>
            </a:r>
            <a:r>
              <a:rPr lang="ru-RU" sz="24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термоминерални води,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повърхностни,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водна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култура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,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поливане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   </a:t>
            </a:r>
          </a:p>
          <a:p>
            <a:r>
              <a:rPr lang="en-US" sz="2400" b="1" dirty="0" smtClean="0">
                <a:solidFill>
                  <a:srgbClr val="00CC99"/>
                </a:solidFill>
                <a:latin typeface="Arial Black" panose="020B0A04020102020204" pitchFamily="34" charset="0"/>
              </a:rPr>
              <a:t>G</a:t>
            </a:r>
            <a:r>
              <a:rPr lang="ru-RU" sz="2400" b="1" dirty="0">
                <a:solidFill>
                  <a:srgbClr val="00CC99"/>
                </a:solidFill>
                <a:latin typeface="Arial Black" panose="020B0A04020102020204" pitchFamily="34" charset="0"/>
              </a:rPr>
              <a:t>/</a:t>
            </a:r>
            <a:r>
              <a:rPr lang="en-GB" sz="2400" b="1" dirty="0">
                <a:solidFill>
                  <a:srgbClr val="00CC99"/>
                </a:solidFill>
                <a:latin typeface="Arial Black" panose="020B0A04020102020204" pitchFamily="34" charset="0"/>
              </a:rPr>
              <a:t>N </a:t>
            </a:r>
            <a:r>
              <a:rPr lang="bg-BG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– </a:t>
            </a:r>
            <a:r>
              <a:rPr lang="bg-BG" sz="24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зеленина/природа</a:t>
            </a:r>
          </a:p>
          <a:p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иновации  -  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публични пространства,</a:t>
            </a: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озеленяване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в града –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повишаване на ефективността, 	зелени покриви, 	защита от шум, прах и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прегряване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и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още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…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CC99"/>
                </a:solidFill>
                <a:latin typeface="Arial Black" panose="020B0A04020102020204" pitchFamily="34" charset="0"/>
              </a:rPr>
              <a:t>F</a:t>
            </a:r>
            <a:r>
              <a:rPr lang="ru-RU" sz="2400" b="1" dirty="0">
                <a:solidFill>
                  <a:srgbClr val="00CC99"/>
                </a:solidFill>
                <a:latin typeface="Arial Black" panose="020B0A04020102020204" pitchFamily="34" charset="0"/>
              </a:rPr>
              <a:t>/</a:t>
            </a:r>
            <a:r>
              <a:rPr lang="en-US" sz="2400" b="1" dirty="0">
                <a:solidFill>
                  <a:srgbClr val="00CC99"/>
                </a:solidFill>
                <a:latin typeface="Arial Black" panose="020B0A04020102020204" pitchFamily="34" charset="0"/>
              </a:rPr>
              <a:t>N</a:t>
            </a:r>
            <a:r>
              <a:rPr lang="ru-RU" sz="2400" b="1" dirty="0">
                <a:solidFill>
                  <a:srgbClr val="00CC99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– </a:t>
            </a:r>
            <a:r>
              <a:rPr lang="bg-BG" sz="2400" b="1" u="sng" dirty="0">
                <a:solidFill>
                  <a:srgbClr val="006666"/>
                </a:solidFill>
                <a:latin typeface="Century Gothic" panose="020B0502020202020204" pitchFamily="34" charset="0"/>
              </a:rPr>
              <a:t>храна/ </a:t>
            </a:r>
            <a:r>
              <a:rPr lang="bg-BG" sz="24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природа</a:t>
            </a:r>
          </a:p>
          <a:p>
            <a:pPr>
              <a:spcAft>
                <a:spcPts val="600"/>
              </a:spcAft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храни +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деца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+ културни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фестове</a:t>
            </a:r>
          </a:p>
          <a:p>
            <a:pPr>
              <a:spcAft>
                <a:spcPts val="600"/>
              </a:spcAft>
            </a:pPr>
            <a:r>
              <a:rPr lang="bg-BG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основни местни заинтересовани страни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-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районни администрации, детски градини и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училища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,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НПО, бизнес,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граждани</a:t>
            </a:r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endParaRPr lang="bg-BG" sz="28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2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15" y="787400"/>
            <a:ext cx="4253509" cy="58857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9987" y="678945"/>
            <a:ext cx="3392953" cy="34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</a:pPr>
            <a:r>
              <a:rPr lang="bg-BG" sz="22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Предложен обхват </a:t>
            </a:r>
          </a:p>
          <a:p>
            <a:pPr algn="r">
              <a:lnSpc>
                <a:spcPct val="107000"/>
              </a:lnSpc>
            </a:pPr>
            <a:r>
              <a:rPr lang="bg-BG" sz="22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зелен здравословен коридор на София </a:t>
            </a:r>
          </a:p>
          <a:p>
            <a:pPr algn="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квартали Толстой, </a:t>
            </a:r>
          </a:p>
          <a:p>
            <a:pPr algn="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Свобода, </a:t>
            </a:r>
          </a:p>
          <a:p>
            <a:pPr algn="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Надежда 2</a:t>
            </a:r>
          </a:p>
          <a:p>
            <a:pPr algn="r">
              <a:lnSpc>
                <a:spcPct val="107000"/>
              </a:lnSpc>
            </a:pPr>
            <a:r>
              <a:rPr lang="bg-BG" sz="22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реализация по проект </a:t>
            </a:r>
            <a:r>
              <a:rPr lang="bg-BG" sz="2200" b="1" dirty="0" err="1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УРБиНАТ</a:t>
            </a:r>
            <a:endParaRPr lang="bg-BG" sz="2200" b="1" dirty="0" smtClean="0">
              <a:solidFill>
                <a:srgbClr val="006666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78244" y="787400"/>
            <a:ext cx="2351226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16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„Опорни точки“ </a:t>
            </a:r>
          </a:p>
          <a:p>
            <a:pPr algn="l"/>
            <a:r>
              <a:rPr lang="bg-BG" sz="16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обхвата</a:t>
            </a:r>
            <a:endParaRPr lang="bg-BG" sz="16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3336"/>
          <a:stretch/>
        </p:blipFill>
        <p:spPr>
          <a:xfrm>
            <a:off x="5400435" y="1339912"/>
            <a:ext cx="2751237" cy="5423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86490"/>
          <a:stretch/>
        </p:blipFill>
        <p:spPr>
          <a:xfrm>
            <a:off x="8413513" y="5543207"/>
            <a:ext cx="3173874" cy="97528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9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24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6948" y="892428"/>
            <a:ext cx="1012613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Целите на проект УРБИНАТ са в синхрон с много от целите, </a:t>
            </a:r>
            <a:endParaRPr lang="bg-BG" sz="2000" b="1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дефинирани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основни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действащи стратегически документи и инициативи на Столична община, както и на такива в процес на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подготовка, вкл.: </a:t>
            </a:r>
          </a:p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ОУП на СО с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хоризонт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до 2030г.; 	•	ОПР на СО  2014-2020г.,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ИПГВР 2014-2020г.,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План за действие по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енергийна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ефективност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 СО и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Програма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за </a:t>
            </a:r>
            <a:r>
              <a:rPr lang="en-US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насърчаване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използването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 ВЕИ 2017 – 2019 г.;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Стратегия за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младите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хора 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Столична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община 2017 – 2027 г.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Стратегията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за образование 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Столична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община 2016 – 2023 г.;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Стратегия на СО за развитие 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физическото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възпитание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и спорта до 2020 г.;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Стратегия за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интелигентна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специализация на София;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Стратегия и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Програма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оползотворяване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ресурсите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от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минерални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води  </a:t>
            </a:r>
            <a:r>
              <a:rPr lang="en-US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	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находищата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минерални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води  в  СО, одобрена от СОС 2017г., </a:t>
            </a:r>
          </a:p>
          <a:p>
            <a:pPr algn="just">
              <a:spcAft>
                <a:spcPts val="600"/>
              </a:spcAft>
            </a:pPr>
            <a:r>
              <a:rPr lang="ru-RU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Инициатива „София - 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Европейска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столица на спорта“, </a:t>
            </a:r>
            <a:endParaRPr lang="ru-RU" b="1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Инициатива „София – зелена столица на Европа“, </a:t>
            </a:r>
          </a:p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•	Визия София 2050 и др. </a:t>
            </a:r>
            <a:endParaRPr lang="bg-BG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3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940" y="1820080"/>
            <a:ext cx="101261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ОЧАКВАТ НИ МНОГО ТВОРЧЕСКИ УСИЛИЯ </a:t>
            </a:r>
          </a:p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ЗАЕДНО</a:t>
            </a:r>
          </a:p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ЗА ДА НАПРАВИМ НАДЕЖДА</a:t>
            </a:r>
          </a:p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ВДЪХНОВЯВАЩ ПРИМЕР ЗА ДРУГИТЕ ЧАСТИ НА СОФИЯ</a:t>
            </a:r>
          </a:p>
          <a:p>
            <a:pPr algn="ctr"/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endParaRPr lang="bg-BG" sz="2000" b="1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Благодаря за вниманието</a:t>
            </a:r>
          </a:p>
          <a:p>
            <a:pPr algn="ctr"/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endParaRPr lang="bg-BG" sz="2000" b="1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006666"/>
                </a:solidFill>
                <a:latin typeface="Century Gothic" panose="020B0502020202020204" pitchFamily="34" charset="0"/>
                <a:hlinkClick r:id="rId2"/>
              </a:rPr>
              <a:t>www.sofproect.com</a:t>
            </a:r>
            <a:endParaRPr lang="en-US" sz="20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endParaRPr lang="bg-BG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3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5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6948" y="947896"/>
            <a:ext cx="103124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bg-BG" sz="20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„ЗДРАВОСЛОВНИ ЗЕЛЕНИ КОРДОРИ“  -   КЪДЕ  И КАК ще се осъществят? </a:t>
            </a: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непривлекателни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жилищни райони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, </a:t>
            </a: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включени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за въздействие</a:t>
            </a:r>
            <a:r>
              <a:rPr lang="en-US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пространствени планове – основа за 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интегрирани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териториални инвестиции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градовете</a:t>
            </a: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чрез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допълване и качествено надграждане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на реализиращи се проекти за подобряване характеристиките на средата, </a:t>
            </a: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посредством осъществяване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съвкупност от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съставни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РБП 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NBS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)</a:t>
            </a:r>
            <a:r>
              <a:rPr lang="en-US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endParaRPr lang="bg-BG" sz="20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при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широко включване на науката, обществеността и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бизнеса в целия процес от проект през реализация до поддръжка вкл.</a:t>
            </a:r>
          </a:p>
          <a:p>
            <a:pPr marL="800100" lvl="1" indent="-8001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ще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се </a:t>
            </a:r>
            <a:r>
              <a:rPr lang="ru-RU" sz="20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планират и 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изпълнят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в петгодишния период  на проекта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с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ноу-хау и финансова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подкрепа по проект УРБИНАТ </a:t>
            </a:r>
            <a:endParaRPr lang="bg-BG" sz="20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bg-BG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Така </a:t>
            </a:r>
            <a:r>
              <a:rPr lang="bg-BG" sz="2000" b="1" u="sng" dirty="0">
                <a:solidFill>
                  <a:srgbClr val="006666"/>
                </a:solidFill>
                <a:latin typeface="Century Gothic" panose="020B0502020202020204" pitchFamily="34" charset="0"/>
              </a:rPr>
              <a:t>за София </a:t>
            </a:r>
            <a:r>
              <a:rPr lang="bg-BG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локацията за зеления коридор е необходимо определена в рамките на жилищната социална зона С1 на ИПГВР, обект на комплексно </a:t>
            </a:r>
            <a:r>
              <a:rPr lang="bg-BG" b="1" dirty="0">
                <a:solidFill>
                  <a:srgbClr val="006666"/>
                </a:solidFill>
                <a:latin typeface="Century Gothic" panose="020B0502020202020204" pitchFamily="34" charset="0"/>
              </a:rPr>
              <a:t>възстановяване, реконструкция и </a:t>
            </a:r>
            <a:r>
              <a:rPr lang="bg-BG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изграждане </a:t>
            </a:r>
            <a:r>
              <a:rPr lang="bg-BG" b="1" dirty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bg-BG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ново качество на градската </a:t>
            </a:r>
            <a:r>
              <a:rPr lang="bg-BG" b="1" dirty="0">
                <a:solidFill>
                  <a:srgbClr val="006666"/>
                </a:solidFill>
                <a:latin typeface="Century Gothic" panose="020B0502020202020204" pitchFamily="34" charset="0"/>
              </a:rPr>
              <a:t>среда, </a:t>
            </a:r>
            <a:r>
              <a:rPr lang="bg-BG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детските градини, училищата, социалните заведения и площите за отдих и спорт чрез координирани инвестиции.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9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9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56" y="638787"/>
            <a:ext cx="8904288" cy="62192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7352610" y="2201654"/>
            <a:ext cx="4615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36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ЗАЩО НАДЕЖДА?</a:t>
            </a:r>
            <a:endParaRPr lang="bg-BG" sz="36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4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Down Arrow 14"/>
          <p:cNvSpPr/>
          <p:nvPr/>
        </p:nvSpPr>
        <p:spPr>
          <a:xfrm rot="20224388">
            <a:off x="3407804" y="2001437"/>
            <a:ext cx="619760" cy="696591"/>
          </a:xfrm>
          <a:prstGeom prst="downArrow">
            <a:avLst/>
          </a:prstGeom>
          <a:noFill/>
          <a:ln w="571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8961" y="821895"/>
            <a:ext cx="520192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0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МАЛКО ИСТОРИЯ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Възниква едва след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1906г. като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                          железничарска 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махала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полето на с</a:t>
            </a:r>
            <a:r>
              <a:rPr lang="bg-BG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. Връбница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,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Става самостоятелно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село </a:t>
            </a:r>
            <a:r>
              <a:rPr lang="ru-RU" sz="2000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през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1923г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. и е наречена Надежда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периода на индустриализация след </a:t>
            </a:r>
            <a:r>
              <a:rPr lang="en-US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II </a:t>
            </a:r>
            <a:r>
              <a:rPr lang="bg-BG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СВ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постепенно се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превръща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в квартал на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бързо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разрастващия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се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Столичен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град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ж.к</a:t>
            </a:r>
            <a:r>
              <a:rPr lang="ru-RU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.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„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Толстой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“ е един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от </a:t>
            </a:r>
            <a:r>
              <a:rPr lang="ru-RU" sz="2000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първите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Столицата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-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започнат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1961г.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Последните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построени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панелни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сгради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са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от края на 80 –те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По-голямата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част от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апартаментите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са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строени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и «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раздавани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» </a:t>
            </a: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като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социален тип жилища</a:t>
            </a:r>
            <a:endParaRPr lang="bg-BG" sz="2000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732" y="920449"/>
            <a:ext cx="4728858" cy="4951917"/>
          </a:xfrm>
          <a:prstGeom prst="rect">
            <a:avLst/>
          </a:prstGeom>
          <a:effectLst>
            <a:glow rad="228600">
              <a:srgbClr val="006666">
                <a:alpha val="40000"/>
              </a:srgbClr>
            </a:glow>
          </a:effectLst>
        </p:spPr>
      </p:pic>
      <p:sp>
        <p:nvSpPr>
          <p:cNvPr id="4" name="Down Arrow 3"/>
          <p:cNvSpPr/>
          <p:nvPr/>
        </p:nvSpPr>
        <p:spPr>
          <a:xfrm>
            <a:off x="9093578" y="3264527"/>
            <a:ext cx="619760" cy="696591"/>
          </a:xfrm>
          <a:prstGeom prst="downArrow">
            <a:avLst/>
          </a:prstGeom>
          <a:noFill/>
          <a:ln w="571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TextBox 11"/>
          <p:cNvSpPr txBox="1"/>
          <p:nvPr/>
        </p:nvSpPr>
        <p:spPr>
          <a:xfrm>
            <a:off x="6544732" y="5982030"/>
            <a:ext cx="488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Планът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«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Мусман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» 1938г. </a:t>
            </a:r>
            <a:r>
              <a:rPr lang="ru-RU" dirty="0" err="1">
                <a:solidFill>
                  <a:srgbClr val="006666"/>
                </a:solidFill>
                <a:latin typeface="Century Gothic" panose="020B0502020202020204" pitchFamily="34" charset="0"/>
              </a:rPr>
              <a:t>п</a:t>
            </a:r>
            <a:r>
              <a:rPr lang="ru-RU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редвижда</a:t>
            </a:r>
            <a:r>
              <a:rPr lang="ru-RU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Надежда да стане част от София</a:t>
            </a:r>
            <a:endParaRPr lang="bg-BG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6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7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69" y="598869"/>
            <a:ext cx="6101720" cy="346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664" y="1993842"/>
            <a:ext cx="5893936" cy="441558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6" y="1105626"/>
            <a:ext cx="2847719" cy="509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195" y="3751976"/>
            <a:ext cx="6192437" cy="31311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9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8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3929" y="677124"/>
            <a:ext cx="1039706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800" dirty="0" smtClean="0">
              <a:solidFill>
                <a:srgbClr val="006666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sz="2000" b="1" u="sng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МАЛКО СТАТИСТИКА</a:t>
            </a:r>
          </a:p>
          <a:p>
            <a:pPr algn="ctr">
              <a:spcAft>
                <a:spcPts val="600"/>
              </a:spcAft>
            </a:pPr>
            <a:r>
              <a:rPr lang="ru-RU" sz="2000" dirty="0" err="1" smtClean="0">
                <a:solidFill>
                  <a:srgbClr val="006666"/>
                </a:solidFill>
                <a:latin typeface="Century Gothic" panose="020B0502020202020204" pitchFamily="34" charset="0"/>
              </a:rPr>
              <a:t>Актуализирани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данни от НСИ за динамика на брой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на населението </a:t>
            </a:r>
            <a:endParaRPr lang="ru-RU" sz="20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за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периода 2011-2015 г.</a:t>
            </a:r>
            <a:endParaRPr lang="bg-BG" sz="2000" dirty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dirty="0">
                <a:solidFill>
                  <a:srgbClr val="006666"/>
                </a:solidFill>
                <a:latin typeface="Century Gothic" panose="020B0502020202020204" pitchFamily="34" charset="0"/>
              </a:rPr>
              <a:t>административни райони на </a:t>
            </a:r>
            <a:r>
              <a:rPr lang="ru-RU" sz="20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СО, основно формиращи зона С1 на ИПГВР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55" y="2464366"/>
            <a:ext cx="11192934" cy="355525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46173" y="5519768"/>
            <a:ext cx="728133" cy="3640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4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3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" y="632199"/>
            <a:ext cx="11065325" cy="622580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58307" y="855475"/>
            <a:ext cx="2755152" cy="12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ЗОНА С1</a:t>
            </a:r>
          </a:p>
          <a:p>
            <a:pPr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Гъстота </a:t>
            </a:r>
            <a:r>
              <a:rPr lang="bg-BG" sz="2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на 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обитаване</a:t>
            </a:r>
            <a:endParaRPr lang="bg-BG" sz="24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657" y="6164889"/>
            <a:ext cx="3309210" cy="882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bg-BG" sz="1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Данните за населението са от НСИ, преброяване 2011 </a:t>
            </a:r>
          </a:p>
          <a:p>
            <a:pPr>
              <a:lnSpc>
                <a:spcPct val="107000"/>
              </a:lnSpc>
            </a:pPr>
            <a:r>
              <a:rPr lang="bg-BG" sz="1200" dirty="0">
                <a:solidFill>
                  <a:srgbClr val="006666"/>
                </a:solidFill>
                <a:latin typeface="Century Gothic" panose="020B0502020202020204" pitchFamily="34" charset="0"/>
              </a:rPr>
              <a:t>Пространствен анализ от екип на </a:t>
            </a:r>
            <a:r>
              <a:rPr lang="bg-BG" sz="12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УАСГ</a:t>
            </a:r>
            <a:endParaRPr lang="bg-BG" sz="1200" dirty="0"/>
          </a:p>
          <a:p>
            <a:pPr algn="ctr">
              <a:lnSpc>
                <a:spcPct val="107000"/>
              </a:lnSpc>
            </a:pPr>
            <a:endParaRPr lang="bg-BG" sz="1200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7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11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32527"/>
          <a:stretch/>
        </p:blipFill>
        <p:spPr>
          <a:xfrm>
            <a:off x="7560733" y="4272617"/>
            <a:ext cx="1882031" cy="2194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 t="12411" r="29713" b="16649"/>
          <a:stretch/>
        </p:blipFill>
        <p:spPr>
          <a:xfrm>
            <a:off x="1036948" y="691464"/>
            <a:ext cx="5937465" cy="59633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5085" y="691464"/>
            <a:ext cx="4021667" cy="394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bg-BG" sz="2000" b="1" dirty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С1</a:t>
            </a:r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Актуална степен на </a:t>
            </a:r>
            <a:r>
              <a:rPr lang="bg-BG" sz="2000" b="1" dirty="0" err="1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озелененост</a:t>
            </a:r>
            <a:endParaRPr lang="bg-BG" sz="2000" b="1" dirty="0" smtClean="0">
              <a:solidFill>
                <a:srgbClr val="006666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bg-BG" sz="1400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спътникови данни</a:t>
            </a:r>
          </a:p>
          <a:p>
            <a:pPr>
              <a:lnSpc>
                <a:spcPct val="107000"/>
              </a:lnSpc>
            </a:pPr>
            <a:r>
              <a:rPr lang="bg-BG" sz="1000" b="1" dirty="0" smtClean="0">
                <a:solidFill>
                  <a:srgbClr val="00666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ru-RU" sz="1600" dirty="0">
                <a:solidFill>
                  <a:srgbClr val="006666"/>
                </a:solidFill>
                <a:latin typeface="Century Gothic" panose="020B0502020202020204" pitchFamily="34" charset="0"/>
              </a:rPr>
              <a:t>Значителен дял на озеленяването, </a:t>
            </a:r>
            <a:r>
              <a:rPr lang="ru-RU" sz="16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но слаба благоустроеност и свързаност </a:t>
            </a:r>
            <a:r>
              <a:rPr lang="ru-RU" sz="16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между </a:t>
            </a:r>
            <a:r>
              <a:rPr lang="ru-RU" sz="1600" dirty="0">
                <a:solidFill>
                  <a:srgbClr val="006666"/>
                </a:solidFill>
                <a:latin typeface="Century Gothic" panose="020B0502020202020204" pitchFamily="34" charset="0"/>
              </a:rPr>
              <a:t>отделните елементи на зелената система и </a:t>
            </a:r>
            <a:r>
              <a:rPr lang="ru-RU" sz="16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недостигнат потенциал </a:t>
            </a:r>
            <a:r>
              <a:rPr lang="ru-RU" sz="16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като </a:t>
            </a:r>
            <a:r>
              <a:rPr lang="ru-RU" sz="16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среда за отдих </a:t>
            </a:r>
            <a:r>
              <a:rPr lang="ru-RU" sz="1600" dirty="0">
                <a:solidFill>
                  <a:srgbClr val="006666"/>
                </a:solidFill>
                <a:latin typeface="Century Gothic" panose="020B0502020202020204" pitchFamily="34" charset="0"/>
              </a:rPr>
              <a:t>– </a:t>
            </a:r>
            <a:endParaRPr lang="ru-RU" sz="1600" dirty="0" smtClean="0">
              <a:solidFill>
                <a:srgbClr val="006666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6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необходимост </a:t>
            </a:r>
            <a:r>
              <a:rPr lang="ru-RU" sz="1600" dirty="0">
                <a:solidFill>
                  <a:srgbClr val="006666"/>
                </a:solidFill>
                <a:latin typeface="Century Gothic" panose="020B0502020202020204" pitchFamily="34" charset="0"/>
              </a:rPr>
              <a:t>от допълване и активизиране</a:t>
            </a:r>
          </a:p>
          <a:p>
            <a:pPr algn="r">
              <a:lnSpc>
                <a:spcPct val="107000"/>
              </a:lnSpc>
            </a:pPr>
            <a:endParaRPr lang="bg-BG" sz="2200" b="1" dirty="0" smtClean="0">
              <a:solidFill>
                <a:srgbClr val="006666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55085" y="6467368"/>
            <a:ext cx="4441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Пространствен анализ от екип на УАСГ 2018г.</a:t>
            </a:r>
            <a:endParaRPr lang="bg-BG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7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8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84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36948" y="567266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666" y="653863"/>
            <a:ext cx="1210733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Зона С1</a:t>
            </a:r>
            <a:r>
              <a:rPr lang="en-US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*</a:t>
            </a:r>
            <a:r>
              <a:rPr lang="bg-BG" sz="2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на ИПГВР  </a:t>
            </a:r>
            <a:r>
              <a:rPr lang="bg-BG" sz="20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- основни адресирани проблеми и предизвикателства</a:t>
            </a:r>
            <a:endParaRPr lang="bg-BG" sz="20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4" y="1264023"/>
            <a:ext cx="9226151" cy="4903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61295"/>
            <a:ext cx="12191999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400" b="1" dirty="0">
                <a:solidFill>
                  <a:srgbClr val="006666"/>
                </a:solidFill>
                <a:latin typeface="Century Gothic" panose="020B0502020202020204" pitchFamily="34" charset="0"/>
              </a:rPr>
              <a:t>* </a:t>
            </a:r>
            <a:r>
              <a:rPr lang="bg-BG" sz="1400" b="1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 </a:t>
            </a:r>
            <a:r>
              <a:rPr lang="bg-BG" sz="1400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Зона С2 е одобрена като резервна зона, която да се програмира в случай на достигане на бюджетен излишък</a:t>
            </a:r>
            <a:endParaRPr lang="bg-BG" sz="1400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6947" y="6374791"/>
            <a:ext cx="11155052" cy="0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12192000" cy="703328"/>
            <a:chOff x="0" y="0"/>
            <a:chExt cx="12192000" cy="703328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0" y="0"/>
              <a:ext cx="12192000" cy="567266"/>
            </a:xfrm>
            <a:prstGeom prst="rect">
              <a:avLst/>
            </a:prstGeom>
            <a:solidFill>
              <a:srgbClr val="009999"/>
            </a:solidFill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СОФИЯ   – водещ град в проект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	    	                 финансиран по програма Хоризонт</a:t>
              </a:r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2020</a:t>
              </a:r>
              <a:r>
                <a:rPr lang="bg-BG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</a:t>
              </a:r>
              <a:endParaRPr lang="bg-BG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5" descr="https://drive.google.com/uc?id=1cRj_VisWTaa4wCKiUReLYp5xDZuHLRMh&amp;export=download"/>
            <p:cNvPicPr>
              <a:picLocks noChangeAspect="1" noChangeArrowheads="1"/>
            </p:cNvPicPr>
            <p:nvPr/>
          </p:nvPicPr>
          <p:blipFill>
            <a:blip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444" y="53633"/>
              <a:ext cx="1670520" cy="45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6" name="Picture 4" descr="https://www.sofia.bg/documents/20182/593915/%D0%93%D0%B5%D1%80%D0%B1+%D0%BD%D0%B0+%D0%A1%D0%BE%D1%84%D0%B8%D1%8F%2C+%D0%B2+%D1%86%D0%B2%D0%B5%D1%82%D0%BE%D0%B2%D0%B5.jpg/175a6273-c20c-4704-9ff8-d1f46eb7ae87?t=149131609404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01" y="53633"/>
              <a:ext cx="588547" cy="64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7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646</Words>
  <Application>Microsoft Office PowerPoint</Application>
  <PresentationFormat>Widescreen</PresentationFormat>
  <Paragraphs>118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Century Gothic</vt:lpstr>
      <vt:lpstr>Helvetica Neue</vt:lpstr>
      <vt:lpstr>Helvetica Neue Light</vt:lpstr>
      <vt:lpstr>Montserrat</vt:lpstr>
      <vt:lpstr>Montserrat Medium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SOFIA CITY           URBINAT</dc:title>
  <dc:creator>Getty</dc:creator>
  <cp:lastModifiedBy>Getty</cp:lastModifiedBy>
  <cp:revision>146</cp:revision>
  <cp:lastPrinted>2018-02-20T17:24:15Z</cp:lastPrinted>
  <dcterms:created xsi:type="dcterms:W3CDTF">2017-07-10T08:18:20Z</dcterms:created>
  <dcterms:modified xsi:type="dcterms:W3CDTF">2019-01-23T08:18:12Z</dcterms:modified>
</cp:coreProperties>
</file>