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98" r:id="rId6"/>
    <p:sldId id="289" r:id="rId7"/>
    <p:sldId id="290" r:id="rId8"/>
    <p:sldId id="291" r:id="rId9"/>
    <p:sldId id="299" r:id="rId10"/>
    <p:sldId id="292" r:id="rId11"/>
    <p:sldId id="293" r:id="rId12"/>
    <p:sldId id="294" r:id="rId13"/>
    <p:sldId id="269" r:id="rId14"/>
    <p:sldId id="295" r:id="rId15"/>
    <p:sldId id="296" r:id="rId16"/>
    <p:sldId id="297" r:id="rId17"/>
    <p:sldId id="300" r:id="rId18"/>
    <p:sldId id="301" r:id="rId19"/>
    <p:sldId id="302" r:id="rId20"/>
    <p:sldId id="303" r:id="rId21"/>
    <p:sldId id="304" r:id="rId22"/>
    <p:sldId id="305" r:id="rId23"/>
  </p:sldIdLst>
  <p:sldSz cx="9144000" cy="6858000" type="screen4x3"/>
  <p:notesSz cx="6858000" cy="9144000"/>
  <p:defaultTextStyle>
    <a:defPPr>
      <a:defRPr lang="bg-BG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523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горния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bg-BG"/>
          </a:p>
        </p:txBody>
      </p:sp>
      <p:sp>
        <p:nvSpPr>
          <p:cNvPr id="3" name="Контейнер за 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53510E-1B9F-4B7F-ACF6-06DC9B31FE66}" type="datetimeFigureOut">
              <a:rPr lang="bg-BG" smtClean="0"/>
              <a:t>7.3.2018 г.</a:t>
            </a:fld>
            <a:endParaRPr lang="bg-BG"/>
          </a:p>
        </p:txBody>
      </p:sp>
      <p:sp>
        <p:nvSpPr>
          <p:cNvPr id="4" name="Контейнер за изображение на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bg-BG"/>
          </a:p>
        </p:txBody>
      </p:sp>
      <p:sp>
        <p:nvSpPr>
          <p:cNvPr id="5" name="Контейнер за бележ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bg-BG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77EEC5-9BF4-4EFB-B744-BAA9D4197F7D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41445813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g-BG" dirty="0"/>
              <a:t>ОЛИМПИАДА ПО АНГЛИЙСКИЕЗИК</a:t>
            </a:r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77EEC5-9BF4-4EFB-B744-BAA9D4197F7D}" type="slidenum">
              <a:rPr lang="bg-BG" smtClean="0"/>
              <a:t>13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6161291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Заглавен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Подзаглавие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bg-BG"/>
              <a:t>Щракнете за редакция стил подзагл. обр.</a:t>
            </a:r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D4990-AC30-480F-B0D8-B4E74126DF0A}" type="datetimeFigureOut">
              <a:rPr lang="bg-BG" smtClean="0"/>
              <a:t>7.3.2018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344A5-A2D2-4764-8490-27CDC05D36D9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2798616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лавие и вертикален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вертикален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D4990-AC30-480F-B0D8-B4E74126DF0A}" type="datetimeFigureOut">
              <a:rPr lang="bg-BG" smtClean="0"/>
              <a:t>7.3.2018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344A5-A2D2-4764-8490-27CDC05D36D9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6480350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но заглав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но заглавие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вертикален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D4990-AC30-480F-B0D8-B4E74126DF0A}" type="datetimeFigureOut">
              <a:rPr lang="bg-BG" smtClean="0"/>
              <a:t>7.3.2018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344A5-A2D2-4764-8490-27CDC05D36D9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4387164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лавие и съдъ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D4990-AC30-480F-B0D8-B4E74126DF0A}" type="datetimeFigureOut">
              <a:rPr lang="bg-BG" smtClean="0"/>
              <a:t>7.3.2018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344A5-A2D2-4764-8490-27CDC05D36D9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8279818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лавка на секц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bg-BG"/>
              <a:t>Редакт. стил загл. образец</a:t>
            </a:r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D4990-AC30-480F-B0D8-B4E74126DF0A}" type="datetimeFigureOut">
              <a:rPr lang="bg-BG" smtClean="0"/>
              <a:t>7.3.2018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344A5-A2D2-4764-8490-27CDC05D36D9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4995919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е съдърж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4" name="Контейнер за съдържани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D4990-AC30-480F-B0D8-B4E74126DF0A}" type="datetimeFigureOut">
              <a:rPr lang="bg-BG" smtClean="0"/>
              <a:t>7.3.2018 г.</a:t>
            </a:fld>
            <a:endParaRPr lang="bg-BG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344A5-A2D2-4764-8490-27CDC05D36D9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7569006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bg-BG"/>
              <a:t>Редакт. стил загл. образец</a:t>
            </a:r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4" name="Контейнер за съдържани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5" name="Текстов контейне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6" name="Контейнер за съдържани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7" name="Контейнер за 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D4990-AC30-480F-B0D8-B4E74126DF0A}" type="datetimeFigureOut">
              <a:rPr lang="bg-BG" smtClean="0"/>
              <a:t>7.3.2018 г.</a:t>
            </a:fld>
            <a:endParaRPr lang="bg-BG"/>
          </a:p>
        </p:txBody>
      </p:sp>
      <p:sp>
        <p:nvSpPr>
          <p:cNvPr id="8" name="Контейнер за долния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9" name="Контейнер за номер н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344A5-A2D2-4764-8490-27CDC05D36D9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5492255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Само заглав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D4990-AC30-480F-B0D8-B4E74126DF0A}" type="datetimeFigureOut">
              <a:rPr lang="bg-BG" smtClean="0"/>
              <a:t>7.3.2018 г.</a:t>
            </a:fld>
            <a:endParaRPr lang="bg-BG"/>
          </a:p>
        </p:txBody>
      </p:sp>
      <p:sp>
        <p:nvSpPr>
          <p:cNvPr id="4" name="Контейнер за долния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5" name="Контейнер за номер н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344A5-A2D2-4764-8490-27CDC05D36D9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9525788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разе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D4990-AC30-480F-B0D8-B4E74126DF0A}" type="datetimeFigureOut">
              <a:rPr lang="bg-BG" smtClean="0"/>
              <a:t>7.3.2018 г.</a:t>
            </a:fld>
            <a:endParaRPr lang="bg-BG"/>
          </a:p>
        </p:txBody>
      </p:sp>
      <p:sp>
        <p:nvSpPr>
          <p:cNvPr id="3" name="Контейнер за долния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344A5-A2D2-4764-8490-27CDC05D36D9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1719273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Съдържание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4" name="Текстов контейне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D4990-AC30-480F-B0D8-B4E74126DF0A}" type="datetimeFigureOut">
              <a:rPr lang="bg-BG" smtClean="0"/>
              <a:t>7.3.2018 г.</a:t>
            </a:fld>
            <a:endParaRPr lang="bg-BG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344A5-A2D2-4764-8490-27CDC05D36D9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6820281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картина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bg-BG"/>
          </a:p>
        </p:txBody>
      </p:sp>
      <p:sp>
        <p:nvSpPr>
          <p:cNvPr id="4" name="Текстов контейне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D4990-AC30-480F-B0D8-B4E74126DF0A}" type="datetimeFigureOut">
              <a:rPr lang="bg-BG" smtClean="0"/>
              <a:t>7.3.2018 г.</a:t>
            </a:fld>
            <a:endParaRPr lang="bg-BG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344A5-A2D2-4764-8490-27CDC05D36D9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0017266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заглавие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6D4990-AC30-480F-B0D8-B4E74126DF0A}" type="datetimeFigureOut">
              <a:rPr lang="bg-BG" smtClean="0"/>
              <a:t>7.3.2018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5344A5-A2D2-4764-8490-27CDC05D36D9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4091473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bg-BG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sz="4000" b="1" dirty="0">
                <a:solidFill>
                  <a:prstClr val="black"/>
                </a:solidFill>
              </a:rPr>
              <a:t>63</a:t>
            </a:r>
            <a:r>
              <a:rPr lang="en-GB" sz="4000" b="1" dirty="0">
                <a:solidFill>
                  <a:prstClr val="black"/>
                </a:solidFill>
              </a:rPr>
              <a:t> ОУ “</a:t>
            </a:r>
            <a:r>
              <a:rPr lang="en-GB" sz="4000" b="1" dirty="0" err="1">
                <a:solidFill>
                  <a:prstClr val="black"/>
                </a:solidFill>
              </a:rPr>
              <a:t>Христо</a:t>
            </a:r>
            <a:r>
              <a:rPr lang="en-GB" sz="4000" b="1" dirty="0">
                <a:solidFill>
                  <a:prstClr val="black"/>
                </a:solidFill>
              </a:rPr>
              <a:t> </a:t>
            </a:r>
            <a:r>
              <a:rPr lang="en-GB" sz="4000" b="1" dirty="0" err="1">
                <a:solidFill>
                  <a:prstClr val="black"/>
                </a:solidFill>
              </a:rPr>
              <a:t>Ботев</a:t>
            </a:r>
            <a:r>
              <a:rPr lang="en-GB" sz="4000" b="1" dirty="0">
                <a:solidFill>
                  <a:prstClr val="black"/>
                </a:solidFill>
              </a:rPr>
              <a:t>”</a:t>
            </a:r>
            <a:br>
              <a:rPr lang="bg-BG" sz="4000" dirty="0">
                <a:solidFill>
                  <a:prstClr val="black"/>
                </a:solidFill>
              </a:rPr>
            </a:br>
            <a:endParaRPr lang="bg-BG" dirty="0"/>
          </a:p>
        </p:txBody>
      </p:sp>
      <p:sp>
        <p:nvSpPr>
          <p:cNvPr id="3" name="Подзаглавие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GB" sz="4000" dirty="0" err="1">
                <a:solidFill>
                  <a:prstClr val="black"/>
                </a:solidFill>
                <a:ea typeface="+mj-ea"/>
                <a:cs typeface="+mj-cs"/>
              </a:rPr>
              <a:t>гр</a:t>
            </a:r>
            <a:r>
              <a:rPr lang="en-GB" sz="4000" dirty="0">
                <a:solidFill>
                  <a:prstClr val="black"/>
                </a:solidFill>
                <a:ea typeface="+mj-ea"/>
                <a:cs typeface="+mj-cs"/>
              </a:rPr>
              <a:t>. </a:t>
            </a:r>
            <a:r>
              <a:rPr lang="en-GB" sz="4000" dirty="0" err="1">
                <a:solidFill>
                  <a:prstClr val="black"/>
                </a:solidFill>
                <a:ea typeface="+mj-ea"/>
                <a:cs typeface="+mj-cs"/>
              </a:rPr>
              <a:t>Со</a:t>
            </a:r>
            <a:r>
              <a:rPr lang="bg-BG" sz="4000" dirty="0">
                <a:solidFill>
                  <a:prstClr val="black"/>
                </a:solidFill>
                <a:ea typeface="+mj-ea"/>
                <a:cs typeface="+mj-cs"/>
              </a:rPr>
              <a:t>фия;  </a:t>
            </a:r>
            <a:r>
              <a:rPr lang="en-GB" sz="4000" dirty="0" err="1">
                <a:solidFill>
                  <a:prstClr val="black"/>
                </a:solidFill>
                <a:ea typeface="+mj-ea"/>
                <a:cs typeface="+mj-cs"/>
              </a:rPr>
              <a:t>общ</a:t>
            </a:r>
            <a:r>
              <a:rPr lang="en-GB" sz="4000" dirty="0">
                <a:solidFill>
                  <a:prstClr val="black"/>
                </a:solidFill>
                <a:ea typeface="+mj-ea"/>
                <a:cs typeface="+mj-cs"/>
              </a:rPr>
              <a:t>. </a:t>
            </a:r>
            <a:r>
              <a:rPr lang="en-GB" sz="4000" dirty="0" err="1">
                <a:solidFill>
                  <a:prstClr val="black"/>
                </a:solidFill>
                <a:ea typeface="+mj-ea"/>
                <a:cs typeface="+mj-cs"/>
              </a:rPr>
              <a:t>Столична</a:t>
            </a:r>
            <a:r>
              <a:rPr lang="en-GB" sz="4000" dirty="0">
                <a:solidFill>
                  <a:prstClr val="black"/>
                </a:solidFill>
                <a:ea typeface="+mj-ea"/>
                <a:cs typeface="+mj-cs"/>
              </a:rPr>
              <a:t>; р</a:t>
            </a:r>
            <a:r>
              <a:rPr lang="en-US" sz="4000" dirty="0">
                <a:solidFill>
                  <a:prstClr val="black"/>
                </a:solidFill>
                <a:ea typeface="+mj-ea"/>
                <a:cs typeface="+mj-cs"/>
              </a:rPr>
              <a:t>-</a:t>
            </a:r>
            <a:r>
              <a:rPr lang="en-GB" sz="4000" dirty="0">
                <a:solidFill>
                  <a:prstClr val="black"/>
                </a:solidFill>
                <a:ea typeface="+mj-ea"/>
                <a:cs typeface="+mj-cs"/>
              </a:rPr>
              <a:t>н ”</a:t>
            </a:r>
            <a:r>
              <a:rPr lang="en-GB" sz="4000" dirty="0" err="1">
                <a:solidFill>
                  <a:prstClr val="black"/>
                </a:solidFill>
                <a:ea typeface="+mj-ea"/>
                <a:cs typeface="+mj-cs"/>
              </a:rPr>
              <a:t>Наде</a:t>
            </a:r>
            <a:r>
              <a:rPr lang="bg-BG" sz="4000" dirty="0" err="1">
                <a:solidFill>
                  <a:prstClr val="black"/>
                </a:solidFill>
                <a:ea typeface="+mj-ea"/>
                <a:cs typeface="+mj-cs"/>
              </a:rPr>
              <a:t>жда</a:t>
            </a:r>
            <a:r>
              <a:rPr lang="bg-BG" sz="4000" dirty="0">
                <a:solidFill>
                  <a:prstClr val="black"/>
                </a:solidFill>
                <a:ea typeface="+mj-ea"/>
                <a:cs typeface="+mj-cs"/>
              </a:rPr>
              <a:t> </a:t>
            </a:r>
            <a:r>
              <a:rPr lang="en-US" sz="4000" dirty="0">
                <a:solidFill>
                  <a:prstClr val="black"/>
                </a:solidFill>
                <a:ea typeface="+mj-ea"/>
                <a:cs typeface="+mj-cs"/>
              </a:rPr>
              <a:t>k</a:t>
            </a:r>
            <a:r>
              <a:rPr lang="en-GB" sz="4000" dirty="0" err="1">
                <a:solidFill>
                  <a:prstClr val="black"/>
                </a:solidFill>
                <a:ea typeface="+mj-ea"/>
                <a:cs typeface="+mj-cs"/>
              </a:rPr>
              <a:t>в.Требич</a:t>
            </a:r>
            <a:r>
              <a:rPr lang="en-GB" sz="4000" dirty="0">
                <a:solidFill>
                  <a:prstClr val="black"/>
                </a:solidFill>
                <a:ea typeface="+mj-ea"/>
                <a:cs typeface="+mj-cs"/>
              </a:rPr>
              <a:t>, ул.”Леденика”№12</a:t>
            </a:r>
            <a:br>
              <a:rPr lang="bg-BG" sz="4000" dirty="0">
                <a:solidFill>
                  <a:prstClr val="black"/>
                </a:solidFill>
                <a:ea typeface="+mj-ea"/>
                <a:cs typeface="+mj-cs"/>
              </a:rPr>
            </a:br>
            <a:r>
              <a:rPr lang="en-GB" sz="4000" dirty="0">
                <a:solidFill>
                  <a:prstClr val="black"/>
                </a:solidFill>
                <a:ea typeface="+mj-ea"/>
                <a:cs typeface="+mj-cs"/>
              </a:rPr>
              <a:t>      </a:t>
            </a:r>
            <a:r>
              <a:rPr lang="en-GB" sz="4000" dirty="0" err="1">
                <a:solidFill>
                  <a:prstClr val="black"/>
                </a:solidFill>
                <a:ea typeface="+mj-ea"/>
                <a:cs typeface="+mj-cs"/>
              </a:rPr>
              <a:t>тел.факс</a:t>
            </a:r>
            <a:r>
              <a:rPr lang="en-US" sz="4000" dirty="0">
                <a:solidFill>
                  <a:prstClr val="black"/>
                </a:solidFill>
                <a:ea typeface="+mj-ea"/>
                <a:cs typeface="+mj-cs"/>
              </a:rPr>
              <a:t>: </a:t>
            </a:r>
            <a:r>
              <a:rPr lang="en-GB" sz="4000" dirty="0">
                <a:solidFill>
                  <a:prstClr val="black"/>
                </a:solidFill>
                <a:ea typeface="+mj-ea"/>
                <a:cs typeface="+mj-cs"/>
              </a:rPr>
              <a:t>93</a:t>
            </a:r>
            <a:r>
              <a:rPr lang="en-US" sz="4000" dirty="0">
                <a:solidFill>
                  <a:prstClr val="black"/>
                </a:solidFill>
                <a:ea typeface="+mj-ea"/>
                <a:cs typeface="+mj-cs"/>
              </a:rPr>
              <a:t>8</a:t>
            </a:r>
            <a:r>
              <a:rPr lang="en-GB" sz="4000" dirty="0">
                <a:solidFill>
                  <a:prstClr val="black"/>
                </a:solidFill>
                <a:ea typeface="+mj-ea"/>
                <a:cs typeface="+mj-cs"/>
              </a:rPr>
              <a:t>-2</a:t>
            </a:r>
            <a:r>
              <a:rPr lang="en-US" sz="4000" dirty="0">
                <a:solidFill>
                  <a:prstClr val="black"/>
                </a:solidFill>
                <a:ea typeface="+mj-ea"/>
                <a:cs typeface="+mj-cs"/>
              </a:rPr>
              <a:t>9</a:t>
            </a:r>
            <a:r>
              <a:rPr lang="en-GB" sz="4000" dirty="0">
                <a:solidFill>
                  <a:prstClr val="black"/>
                </a:solidFill>
                <a:ea typeface="+mj-ea"/>
                <a:cs typeface="+mj-cs"/>
              </a:rPr>
              <a:t>-2</a:t>
            </a:r>
            <a:r>
              <a:rPr lang="en-US" sz="4000" dirty="0">
                <a:solidFill>
                  <a:prstClr val="black"/>
                </a:solidFill>
                <a:ea typeface="+mj-ea"/>
                <a:cs typeface="+mj-cs"/>
              </a:rPr>
              <a:t>6</a:t>
            </a:r>
            <a:r>
              <a:rPr lang="en-GB" sz="4000" dirty="0">
                <a:solidFill>
                  <a:prstClr val="black"/>
                </a:solidFill>
                <a:ea typeface="+mj-ea"/>
                <a:cs typeface="+mj-cs"/>
              </a:rPr>
              <a:t>; 93</a:t>
            </a:r>
            <a:r>
              <a:rPr lang="en-US" sz="4000" dirty="0">
                <a:solidFill>
                  <a:prstClr val="black"/>
                </a:solidFill>
                <a:ea typeface="+mj-ea"/>
                <a:cs typeface="+mj-cs"/>
              </a:rPr>
              <a:t>8</a:t>
            </a:r>
            <a:r>
              <a:rPr lang="en-GB" sz="4000" dirty="0">
                <a:solidFill>
                  <a:prstClr val="black"/>
                </a:solidFill>
                <a:ea typeface="+mj-ea"/>
                <a:cs typeface="+mj-cs"/>
              </a:rPr>
              <a:t>-2</a:t>
            </a:r>
            <a:r>
              <a:rPr lang="en-US" sz="4000" dirty="0">
                <a:solidFill>
                  <a:prstClr val="black"/>
                </a:solidFill>
                <a:ea typeface="+mj-ea"/>
                <a:cs typeface="+mj-cs"/>
              </a:rPr>
              <a:t>8</a:t>
            </a:r>
            <a:r>
              <a:rPr lang="en-GB" sz="4000" dirty="0">
                <a:solidFill>
                  <a:prstClr val="black"/>
                </a:solidFill>
                <a:ea typeface="+mj-ea"/>
                <a:cs typeface="+mj-cs"/>
              </a:rPr>
              <a:t>-6</a:t>
            </a:r>
            <a:r>
              <a:rPr lang="en-US" sz="4000" dirty="0">
                <a:solidFill>
                  <a:prstClr val="black"/>
                </a:solidFill>
                <a:ea typeface="+mj-ea"/>
                <a:cs typeface="+mj-cs"/>
              </a:rPr>
              <a:t>2</a:t>
            </a:r>
            <a:br>
              <a:rPr lang="bg-BG" sz="4000" dirty="0">
                <a:solidFill>
                  <a:prstClr val="black"/>
                </a:solidFill>
                <a:ea typeface="+mj-ea"/>
                <a:cs typeface="+mj-cs"/>
              </a:rPr>
            </a:br>
            <a:r>
              <a:rPr lang="en-GB" sz="4000" dirty="0">
                <a:solidFill>
                  <a:prstClr val="black"/>
                </a:solidFill>
                <a:ea typeface="+mj-ea"/>
                <a:cs typeface="+mj-cs"/>
              </a:rPr>
              <a:t> </a:t>
            </a:r>
            <a:r>
              <a:rPr lang="en-US" sz="4000" dirty="0">
                <a:solidFill>
                  <a:prstClr val="black"/>
                </a:solidFill>
                <a:ea typeface="+mj-ea"/>
                <a:cs typeface="+mj-cs"/>
              </a:rPr>
              <a:t>E</a:t>
            </a:r>
            <a:r>
              <a:rPr lang="ru-RU" sz="4000" dirty="0">
                <a:solidFill>
                  <a:prstClr val="black"/>
                </a:solidFill>
                <a:ea typeface="+mj-ea"/>
                <a:cs typeface="+mj-cs"/>
              </a:rPr>
              <a:t>-</a:t>
            </a:r>
            <a:r>
              <a:rPr lang="en-US" sz="4000" dirty="0">
                <a:solidFill>
                  <a:prstClr val="black"/>
                </a:solidFill>
                <a:ea typeface="+mj-ea"/>
                <a:cs typeface="+mj-cs"/>
              </a:rPr>
              <a:t>mail</a:t>
            </a:r>
            <a:r>
              <a:rPr lang="ru-RU" sz="4000" dirty="0">
                <a:solidFill>
                  <a:prstClr val="black"/>
                </a:solidFill>
                <a:ea typeface="+mj-ea"/>
                <a:cs typeface="+mj-cs"/>
              </a:rPr>
              <a:t>:</a:t>
            </a:r>
            <a:r>
              <a:rPr lang="en-US" sz="4000" dirty="0">
                <a:solidFill>
                  <a:prstClr val="black"/>
                </a:solidFill>
                <a:ea typeface="+mj-ea"/>
                <a:cs typeface="+mj-cs"/>
              </a:rPr>
              <a:t> </a:t>
            </a:r>
            <a:r>
              <a:rPr lang="en-US" sz="4000" dirty="0" err="1">
                <a:solidFill>
                  <a:prstClr val="black"/>
                </a:solidFill>
                <a:ea typeface="+mj-ea"/>
                <a:cs typeface="+mj-cs"/>
              </a:rPr>
              <a:t>ou</a:t>
            </a:r>
            <a:r>
              <a:rPr lang="en-US" sz="4000" dirty="0">
                <a:solidFill>
                  <a:prstClr val="black"/>
                </a:solidFill>
                <a:ea typeface="+mj-ea"/>
                <a:cs typeface="+mj-cs"/>
              </a:rPr>
              <a:t>_</a:t>
            </a:r>
            <a:r>
              <a:rPr lang="ru-RU" sz="4000" dirty="0">
                <a:solidFill>
                  <a:prstClr val="black"/>
                </a:solidFill>
                <a:ea typeface="+mj-ea"/>
                <a:cs typeface="+mj-cs"/>
              </a:rPr>
              <a:t>63@</a:t>
            </a:r>
            <a:r>
              <a:rPr lang="en-US" sz="4000" dirty="0" err="1">
                <a:solidFill>
                  <a:prstClr val="black"/>
                </a:solidFill>
                <a:ea typeface="+mj-ea"/>
                <a:cs typeface="+mj-cs"/>
              </a:rPr>
              <a:t>abv</a:t>
            </a:r>
            <a:r>
              <a:rPr lang="ru-RU" sz="4000" dirty="0">
                <a:solidFill>
                  <a:prstClr val="black"/>
                </a:solidFill>
                <a:ea typeface="+mj-ea"/>
                <a:cs typeface="+mj-cs"/>
              </a:rPr>
              <a:t>.</a:t>
            </a:r>
            <a:r>
              <a:rPr lang="en-US" sz="4000" dirty="0" err="1">
                <a:solidFill>
                  <a:prstClr val="black"/>
                </a:solidFill>
                <a:ea typeface="+mj-ea"/>
                <a:cs typeface="+mj-cs"/>
              </a:rPr>
              <a:t>bg</a:t>
            </a:r>
            <a:br>
              <a:rPr lang="bg-BG" sz="4000" dirty="0">
                <a:solidFill>
                  <a:prstClr val="black"/>
                </a:solidFill>
                <a:ea typeface="+mj-ea"/>
                <a:cs typeface="+mj-cs"/>
              </a:rPr>
            </a:b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42411101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Картина 2" descr="Картина, която съдържа лице, стена, закрито, дете&#10;&#10;Описание, генерирано с много висока достоверност">
            <a:extLst>
              <a:ext uri="{FF2B5EF4-FFF2-40B4-BE49-F238E27FC236}">
                <a16:creationId xmlns:a16="http://schemas.microsoft.com/office/drawing/2014/main" id="{E7C607E3-3FD1-4628-8039-44223FD265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2244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Картина 2" descr="Картина, която съдържа лице, закрито, маса, стена&#10;&#10;Описание, генерирано с много висока достоверност">
            <a:extLst>
              <a:ext uri="{FF2B5EF4-FFF2-40B4-BE49-F238E27FC236}">
                <a16:creationId xmlns:a16="http://schemas.microsoft.com/office/drawing/2014/main" id="{D47E28C1-0BF4-4737-BB7C-DF63EC7E9DD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7167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Картина 2" descr="Картина, която съдържа под, лице, закрито, стена&#10;&#10;Описание, генерирано с много висока достоверност">
            <a:extLst>
              <a:ext uri="{FF2B5EF4-FFF2-40B4-BE49-F238E27FC236}">
                <a16:creationId xmlns:a16="http://schemas.microsoft.com/office/drawing/2014/main" id="{9B7F361F-9CAB-46AA-B642-F45BEC4EAE0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7058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8838"/>
            <a:ext cx="9144000" cy="5138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42732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Картина 2" descr="Картина, която съдържа лице, закрито, стена, дете&#10;&#10;Описание, генерирано с много висока достоверност">
            <a:extLst>
              <a:ext uri="{FF2B5EF4-FFF2-40B4-BE49-F238E27FC236}">
                <a16:creationId xmlns:a16="http://schemas.microsoft.com/office/drawing/2014/main" id="{7B9A086B-B786-41EE-AFCF-C3168EEA06A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7925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Картина 4" descr="Картина, която съдържа лице, позиращ, снимка, група&#10;&#10;Описание, генерирано с много висока достоверност">
            <a:extLst>
              <a:ext uri="{FF2B5EF4-FFF2-40B4-BE49-F238E27FC236}">
                <a16:creationId xmlns:a16="http://schemas.microsoft.com/office/drawing/2014/main" id="{0A563717-BDD4-4E39-820F-8871BA4BFDD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7255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Картина 2" descr="Картина, която съдържа лице, група, закрито, стена&#10;&#10;Описание, генерирано с много висока достоверност">
            <a:extLst>
              <a:ext uri="{FF2B5EF4-FFF2-40B4-BE49-F238E27FC236}">
                <a16:creationId xmlns:a16="http://schemas.microsoft.com/office/drawing/2014/main" id="{E0AF9420-19C0-4268-A039-04327CC370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4325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Картина 2" descr="Картина, която съдържа закрито, под, стена, лице&#10;&#10;Описание, генерирано с много висока достоверност">
            <a:extLst>
              <a:ext uri="{FF2B5EF4-FFF2-40B4-BE49-F238E27FC236}">
                <a16:creationId xmlns:a16="http://schemas.microsoft.com/office/drawing/2014/main" id="{6B6577CF-E660-4FD6-96BB-654F622039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3238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Картина 2" descr="Картина, която съдържа лице, дете, закрито, маса&#10;&#10;Описание, генерирано с много висока достоверност">
            <a:extLst>
              <a:ext uri="{FF2B5EF4-FFF2-40B4-BE49-F238E27FC236}">
                <a16:creationId xmlns:a16="http://schemas.microsoft.com/office/drawing/2014/main" id="{4FF1A098-0DAC-4A42-9B04-C72EF592295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3404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Картина 2" descr="Картина, която съдържа лице, закрито, стена, под&#10;&#10;Описание, генерирано с много висока достоверност">
            <a:extLst>
              <a:ext uri="{FF2B5EF4-FFF2-40B4-BE49-F238E27FC236}">
                <a16:creationId xmlns:a16="http://schemas.microsoft.com/office/drawing/2014/main" id="{65296827-541C-483F-A2E3-0D7161F9F54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1139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ово поле 1"/>
          <p:cNvSpPr txBox="1"/>
          <p:nvPr/>
        </p:nvSpPr>
        <p:spPr>
          <a:xfrm>
            <a:off x="179513" y="188640"/>
            <a:ext cx="8856983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dirty="0">
                <a:solidFill>
                  <a:prstClr val="black"/>
                </a:solidFill>
              </a:rPr>
              <a:t>ИНФОРМАЦИЯ ЗА УЧИЛИЩЕТО</a:t>
            </a:r>
          </a:p>
          <a:p>
            <a:pPr lvl="0"/>
            <a:endParaRPr lang="ru-RU" dirty="0">
              <a:solidFill>
                <a:prstClr val="black"/>
              </a:solidFill>
            </a:endParaRPr>
          </a:p>
          <a:p>
            <a:pPr lvl="0" indent="452438" algn="just"/>
            <a:r>
              <a:rPr lang="bg-BG" dirty="0">
                <a:solidFill>
                  <a:prstClr val="black"/>
                </a:solidFill>
              </a:rPr>
              <a:t>Малкият брой ученици/до 250/ , които се обучават в 63 ОУ дава възможност на преподавателите да познават всеки ученик в училище. Те знаят неговото име ,поведенчески проблеми и индивидуални особености.Учителите и учениците са цял ден в училище. Те имат общ начин на живот –заедно обядват , спортуват и разговарят в свободното от учебен процес време. Всичко това е предпоставка за оформянето на учебна  среда, която влияе  върху  мотивацията и постиженията на учениците. Доброто обучение не се определя единствено от квалификацията на учителя,  неговите представи и нагла си спрямо преподаването, но и доколко то отговаря на спецификата на училището. Дейността на учителя не се свежда само до преподаването в определен клас по даден предмет, независимо от другите учители и ученици. Нашата представа за преподаването включва  професионалните и </a:t>
            </a:r>
            <a:r>
              <a:rPr lang="bg-BG" dirty="0" err="1">
                <a:solidFill>
                  <a:prstClr val="black"/>
                </a:solidFill>
              </a:rPr>
              <a:t>извънурочните</a:t>
            </a:r>
            <a:r>
              <a:rPr lang="bg-BG" dirty="0">
                <a:solidFill>
                  <a:prstClr val="black"/>
                </a:solidFill>
              </a:rPr>
              <a:t>  дейности, които учителят извършва в училище.</a:t>
            </a:r>
          </a:p>
          <a:p>
            <a:pPr lvl="0" indent="457200" algn="just"/>
            <a:r>
              <a:rPr lang="bg-BG" dirty="0">
                <a:solidFill>
                  <a:prstClr val="black"/>
                </a:solidFill>
              </a:rPr>
              <a:t>Училищният климат оказва голямо влияние върху познавателните аспекти и мотивацията на учениците за учене по различните предмети. Тук той се разглежда като показател за качеството на неформалните взаимоотношения между учениците и учителите. Учебната среда е параметър определящ времето от учебния час, реално отделено за преподаване и учене,като основен показател за качеството на учебната среда.</a:t>
            </a:r>
          </a:p>
        </p:txBody>
      </p:sp>
    </p:spTree>
    <p:extLst>
      <p:ext uri="{BB962C8B-B14F-4D97-AF65-F5344CB8AC3E}">
        <p14:creationId xmlns:p14="http://schemas.microsoft.com/office/powerpoint/2010/main" val="25819453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Картина 2" descr="Картина, която съдържа маса, дете, лице, закрито&#10;&#10;Описание, генерирано с много висока достоверност">
            <a:extLst>
              <a:ext uri="{FF2B5EF4-FFF2-40B4-BE49-F238E27FC236}">
                <a16:creationId xmlns:a16="http://schemas.microsoft.com/office/drawing/2014/main" id="{5CC8B635-6197-4C71-8EF1-33C73FB33B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7061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Картина 2" descr="Картина, която съдържа лице, закрито, изправен, под&#10;&#10;Описание, генерирано с много висока достоверност">
            <a:extLst>
              <a:ext uri="{FF2B5EF4-FFF2-40B4-BE49-F238E27FC236}">
                <a16:creationId xmlns:a16="http://schemas.microsoft.com/office/drawing/2014/main" id="{B3618B15-9247-43EC-965F-D451A536FA5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5762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Картина 2" descr="Картина, която съдържа лице, закрито, под, маса&#10;&#10;Описание, генерирано с много висока достоверност">
            <a:extLst>
              <a:ext uri="{FF2B5EF4-FFF2-40B4-BE49-F238E27FC236}">
                <a16:creationId xmlns:a16="http://schemas.microsoft.com/office/drawing/2014/main" id="{FFCB395B-744D-437C-B24D-64A5C353444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6215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ово поле 1"/>
          <p:cNvSpPr txBox="1"/>
          <p:nvPr/>
        </p:nvSpPr>
        <p:spPr>
          <a:xfrm>
            <a:off x="179512" y="404664"/>
            <a:ext cx="88204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457200" algn="just"/>
            <a:r>
              <a:rPr lang="bg-BG" dirty="0">
                <a:solidFill>
                  <a:prstClr val="black"/>
                </a:solidFill>
              </a:rPr>
              <a:t>63 ОУ“Христо Ботев „ е на целодневно обучение от подготвителен до 7 клас.</a:t>
            </a:r>
          </a:p>
          <a:p>
            <a:pPr lvl="0"/>
            <a:r>
              <a:rPr lang="bg-BG" dirty="0">
                <a:solidFill>
                  <a:prstClr val="black"/>
                </a:solidFill>
              </a:rPr>
              <a:t>Обучението от 5 до 7 клас се осъществява по еднаква учебна програма сутрин и след обяд .Това дава възможност на учителите, които също работят целодневно, да постигат високите резултати, които учениците показват от години при НВО.</a:t>
            </a:r>
          </a:p>
        </p:txBody>
      </p:sp>
    </p:spTree>
    <p:extLst>
      <p:ext uri="{BB962C8B-B14F-4D97-AF65-F5344CB8AC3E}">
        <p14:creationId xmlns:p14="http://schemas.microsoft.com/office/powerpoint/2010/main" val="14878974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2625"/>
            <a:ext cx="9144000" cy="549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17346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364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8929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Картина 2" descr="Картина, която съдържа лице, открито, земя, млад&#10;&#10;Описание, генерирано с много висока достоверност">
            <a:extLst>
              <a:ext uri="{FF2B5EF4-FFF2-40B4-BE49-F238E27FC236}">
                <a16:creationId xmlns:a16="http://schemas.microsoft.com/office/drawing/2014/main" id="{3C36EB25-C348-42A4-88B5-FE2D8BF577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1666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Картина 2" descr="Картина, която съдържа лице, открито, спорт, група&#10;&#10;Описание, генерирано с много висока достоверност">
            <a:extLst>
              <a:ext uri="{FF2B5EF4-FFF2-40B4-BE49-F238E27FC236}">
                <a16:creationId xmlns:a16="http://schemas.microsoft.com/office/drawing/2014/main" id="{481B2529-9420-449D-AD00-B7B6591A74E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2711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Картина 2" descr="Картина, която съдържа лице, открито, хора, жена&#10;&#10;Описание, генерирано с много висока достоверност">
            <a:extLst>
              <a:ext uri="{FF2B5EF4-FFF2-40B4-BE49-F238E27FC236}">
                <a16:creationId xmlns:a16="http://schemas.microsoft.com/office/drawing/2014/main" id="{3528E07E-C202-4DF0-A68B-E9BF2C25CC1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1342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" y="886499"/>
            <a:ext cx="9072000" cy="5085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7336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тема">
  <a:themeElements>
    <a:clrScheme name="О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О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тема">
  <a:themeElements>
    <a:clrScheme name="О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О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</TotalTime>
  <Words>308</Words>
  <Application>Microsoft Office PowerPoint</Application>
  <PresentationFormat>Презентация на цял екран (4:3)</PresentationFormat>
  <Paragraphs>10</Paragraphs>
  <Slides>22</Slides>
  <Notes>1</Notes>
  <HiddenSlides>0</HiddenSlides>
  <MMClips>0</MMClips>
  <ScaleCrop>false</ScaleCrop>
  <HeadingPairs>
    <vt:vector size="6" baseType="variant">
      <vt:variant>
        <vt:lpstr>Използвани шрифтове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Заглавия на слайдовете</vt:lpstr>
      </vt:variant>
      <vt:variant>
        <vt:i4>22</vt:i4>
      </vt:variant>
    </vt:vector>
  </HeadingPairs>
  <TitlesOfParts>
    <vt:vector size="25" baseType="lpstr">
      <vt:lpstr>Arial</vt:lpstr>
      <vt:lpstr>Calibri</vt:lpstr>
      <vt:lpstr>Office тема</vt:lpstr>
      <vt:lpstr>63 ОУ “Христо Ботев” 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на PowerPoint</dc:title>
  <dc:creator>Емилия Бакърджиева</dc:creator>
  <cp:lastModifiedBy>Григор Янков Григоров</cp:lastModifiedBy>
  <cp:revision>25</cp:revision>
  <dcterms:created xsi:type="dcterms:W3CDTF">2016-12-13T13:29:11Z</dcterms:created>
  <dcterms:modified xsi:type="dcterms:W3CDTF">2018-03-07T07:25:06Z</dcterms:modified>
</cp:coreProperties>
</file>