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</p:sldMasterIdLst>
  <p:sldIdLst>
    <p:sldId id="261" r:id="rId3"/>
    <p:sldId id="271" r:id="rId4"/>
    <p:sldId id="262" r:id="rId5"/>
    <p:sldId id="259" r:id="rId6"/>
    <p:sldId id="263" r:id="rId7"/>
    <p:sldId id="260" r:id="rId8"/>
    <p:sldId id="265" r:id="rId9"/>
    <p:sldId id="266" r:id="rId10"/>
    <p:sldId id="272" r:id="rId11"/>
    <p:sldId id="264" r:id="rId12"/>
    <p:sldId id="267" r:id="rId13"/>
    <p:sldId id="269" r:id="rId14"/>
    <p:sldId id="273" r:id="rId15"/>
    <p:sldId id="268" r:id="rId16"/>
    <p:sldId id="257" r:id="rId17"/>
    <p:sldId id="258" r:id="rId18"/>
    <p:sldId id="270" r:id="rId19"/>
    <p:sldId id="276" r:id="rId20"/>
    <p:sldId id="278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9" autoAdjust="0"/>
    <p:restoredTop sz="94660"/>
  </p:normalViewPr>
  <p:slideViewPr>
    <p:cSldViewPr snapToGrid="0">
      <p:cViewPr varScale="1">
        <p:scale>
          <a:sx n="84" d="100"/>
          <a:sy n="84" d="100"/>
        </p:scale>
        <p:origin x="4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9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1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9516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0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8020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33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13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89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115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246"/>
            </a:lvl1pPr>
            <a:lvl2pPr marL="237390" indent="0" algn="ctr">
              <a:buNone/>
              <a:defRPr sz="1038"/>
            </a:lvl2pPr>
            <a:lvl3pPr marL="474779" indent="0" algn="ctr">
              <a:buNone/>
              <a:defRPr sz="935"/>
            </a:lvl3pPr>
            <a:lvl4pPr marL="712169" indent="0" algn="ctr">
              <a:buNone/>
              <a:defRPr sz="831"/>
            </a:lvl4pPr>
            <a:lvl5pPr marL="949559" indent="0" algn="ctr">
              <a:buNone/>
              <a:defRPr sz="831"/>
            </a:lvl5pPr>
            <a:lvl6pPr marL="1186948" indent="0" algn="ctr">
              <a:buNone/>
              <a:defRPr sz="831"/>
            </a:lvl6pPr>
            <a:lvl7pPr marL="1424338" indent="0" algn="ctr">
              <a:buNone/>
              <a:defRPr sz="831"/>
            </a:lvl7pPr>
            <a:lvl8pPr marL="1661728" indent="0" algn="ctr">
              <a:buNone/>
              <a:defRPr sz="831"/>
            </a:lvl8pPr>
            <a:lvl9pPr marL="1899117" indent="0" algn="ctr">
              <a:buNone/>
              <a:defRPr sz="831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13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40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3115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246">
                <a:solidFill>
                  <a:schemeClr val="tx1"/>
                </a:solidFill>
              </a:defRPr>
            </a:lvl1pPr>
            <a:lvl2pPr marL="237390" indent="0">
              <a:buNone/>
              <a:defRPr sz="1038">
                <a:solidFill>
                  <a:schemeClr val="tx1">
                    <a:tint val="75000"/>
                  </a:schemeClr>
                </a:solidFill>
              </a:defRPr>
            </a:lvl2pPr>
            <a:lvl3pPr marL="474779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3pPr>
            <a:lvl4pPr marL="712169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4pPr>
            <a:lvl5pPr marL="949559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5pPr>
            <a:lvl6pPr marL="118694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6pPr>
            <a:lvl7pPr marL="142433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7pPr>
            <a:lvl8pPr marL="166172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8pPr>
            <a:lvl9pPr marL="1899117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0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8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91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7390" indent="0">
              <a:buNone/>
              <a:defRPr sz="1038" b="1"/>
            </a:lvl2pPr>
            <a:lvl3pPr marL="474779" indent="0">
              <a:buNone/>
              <a:defRPr sz="935" b="1"/>
            </a:lvl3pPr>
            <a:lvl4pPr marL="712169" indent="0">
              <a:buNone/>
              <a:defRPr sz="831" b="1"/>
            </a:lvl4pPr>
            <a:lvl5pPr marL="949559" indent="0">
              <a:buNone/>
              <a:defRPr sz="831" b="1"/>
            </a:lvl5pPr>
            <a:lvl6pPr marL="1186948" indent="0">
              <a:buNone/>
              <a:defRPr sz="831" b="1"/>
            </a:lvl6pPr>
            <a:lvl7pPr marL="1424338" indent="0">
              <a:buNone/>
              <a:defRPr sz="831" b="1"/>
            </a:lvl7pPr>
            <a:lvl8pPr marL="1661728" indent="0">
              <a:buNone/>
              <a:defRPr sz="831" b="1"/>
            </a:lvl8pPr>
            <a:lvl9pPr marL="1899117" indent="0">
              <a:buNone/>
              <a:defRPr sz="831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7390" indent="0">
              <a:buNone/>
              <a:defRPr sz="1038" b="1"/>
            </a:lvl2pPr>
            <a:lvl3pPr marL="474779" indent="0">
              <a:buNone/>
              <a:defRPr sz="935" b="1"/>
            </a:lvl3pPr>
            <a:lvl4pPr marL="712169" indent="0">
              <a:buNone/>
              <a:defRPr sz="831" b="1"/>
            </a:lvl4pPr>
            <a:lvl5pPr marL="949559" indent="0">
              <a:buNone/>
              <a:defRPr sz="831" b="1"/>
            </a:lvl5pPr>
            <a:lvl6pPr marL="1186948" indent="0">
              <a:buNone/>
              <a:defRPr sz="831" b="1"/>
            </a:lvl6pPr>
            <a:lvl7pPr marL="1424338" indent="0">
              <a:buNone/>
              <a:defRPr sz="831" b="1"/>
            </a:lvl7pPr>
            <a:lvl8pPr marL="1661728" indent="0">
              <a:buNone/>
              <a:defRPr sz="831" b="1"/>
            </a:lvl8pPr>
            <a:lvl9pPr marL="1899117" indent="0">
              <a:buNone/>
              <a:defRPr sz="831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09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5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24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6"/>
            </a:lvl3pPr>
            <a:lvl4pPr>
              <a:defRPr sz="1038"/>
            </a:lvl4pPr>
            <a:lvl5pPr>
              <a:defRPr sz="1038"/>
            </a:lvl5pPr>
            <a:lvl6pPr>
              <a:defRPr sz="1038"/>
            </a:lvl6pPr>
            <a:lvl7pPr>
              <a:defRPr sz="1038"/>
            </a:lvl7pPr>
            <a:lvl8pPr>
              <a:defRPr sz="1038"/>
            </a:lvl8pPr>
            <a:lvl9pPr>
              <a:defRPr sz="1038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831"/>
            </a:lvl1pPr>
            <a:lvl2pPr marL="237390" indent="0">
              <a:buNone/>
              <a:defRPr sz="727"/>
            </a:lvl2pPr>
            <a:lvl3pPr marL="474779" indent="0">
              <a:buNone/>
              <a:defRPr sz="623"/>
            </a:lvl3pPr>
            <a:lvl4pPr marL="712169" indent="0">
              <a:buNone/>
              <a:defRPr sz="519"/>
            </a:lvl4pPr>
            <a:lvl5pPr marL="949559" indent="0">
              <a:buNone/>
              <a:defRPr sz="519"/>
            </a:lvl5pPr>
            <a:lvl6pPr marL="1186948" indent="0">
              <a:buNone/>
              <a:defRPr sz="519"/>
            </a:lvl6pPr>
            <a:lvl7pPr marL="1424338" indent="0">
              <a:buNone/>
              <a:defRPr sz="519"/>
            </a:lvl7pPr>
            <a:lvl8pPr marL="1661728" indent="0">
              <a:buNone/>
              <a:defRPr sz="519"/>
            </a:lvl8pPr>
            <a:lvl9pPr marL="1899117" indent="0">
              <a:buNone/>
              <a:defRPr sz="519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28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1662"/>
            </a:lvl1pPr>
            <a:lvl2pPr marL="237390" indent="0">
              <a:buNone/>
              <a:defRPr sz="1454"/>
            </a:lvl2pPr>
            <a:lvl3pPr marL="474779" indent="0">
              <a:buNone/>
              <a:defRPr sz="1246"/>
            </a:lvl3pPr>
            <a:lvl4pPr marL="712169" indent="0">
              <a:buNone/>
              <a:defRPr sz="1038"/>
            </a:lvl4pPr>
            <a:lvl5pPr marL="949559" indent="0">
              <a:buNone/>
              <a:defRPr sz="1038"/>
            </a:lvl5pPr>
            <a:lvl6pPr marL="1186948" indent="0">
              <a:buNone/>
              <a:defRPr sz="1038"/>
            </a:lvl6pPr>
            <a:lvl7pPr marL="1424338" indent="0">
              <a:buNone/>
              <a:defRPr sz="1038"/>
            </a:lvl7pPr>
            <a:lvl8pPr marL="1661728" indent="0">
              <a:buNone/>
              <a:defRPr sz="1038"/>
            </a:lvl8pPr>
            <a:lvl9pPr marL="1899117" indent="0">
              <a:buNone/>
              <a:defRPr sz="1038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831"/>
            </a:lvl1pPr>
            <a:lvl2pPr marL="237390" indent="0">
              <a:buNone/>
              <a:defRPr sz="727"/>
            </a:lvl2pPr>
            <a:lvl3pPr marL="474779" indent="0">
              <a:buNone/>
              <a:defRPr sz="623"/>
            </a:lvl3pPr>
            <a:lvl4pPr marL="712169" indent="0">
              <a:buNone/>
              <a:defRPr sz="519"/>
            </a:lvl4pPr>
            <a:lvl5pPr marL="949559" indent="0">
              <a:buNone/>
              <a:defRPr sz="519"/>
            </a:lvl5pPr>
            <a:lvl6pPr marL="1186948" indent="0">
              <a:buNone/>
              <a:defRPr sz="519"/>
            </a:lvl6pPr>
            <a:lvl7pPr marL="1424338" indent="0">
              <a:buNone/>
              <a:defRPr sz="519"/>
            </a:lvl7pPr>
            <a:lvl8pPr marL="1661728" indent="0">
              <a:buNone/>
              <a:defRPr sz="519"/>
            </a:lvl8pPr>
            <a:lvl9pPr marL="1899117" indent="0">
              <a:buNone/>
              <a:defRPr sz="519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54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21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5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4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1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9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A2492-A45B-4F29-BD70-E79A97E01AC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67355A-124E-48D2-8728-EBBA5326F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4C3C1-04BE-48B7-8E4B-EEC2988D9E79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18.12.2018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2D010-F131-4EB7-AD5E-EA72DD6CEC37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1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474779" rtl="0" eaLnBrk="1" latinLnBrk="0" hangingPunct="1">
        <a:lnSpc>
          <a:spcPct val="90000"/>
        </a:lnSpc>
        <a:spcBef>
          <a:spcPct val="0"/>
        </a:spcBef>
        <a:buNone/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8695" indent="-118695" algn="l" defTabSz="47477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085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59347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38" kern="1200">
          <a:solidFill>
            <a:schemeClr val="tx1"/>
          </a:solidFill>
          <a:latin typeface="+mn-lt"/>
          <a:ea typeface="+mn-ea"/>
          <a:cs typeface="+mn-cs"/>
        </a:defRPr>
      </a:lvl3pPr>
      <a:lvl4pPr marL="83086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106825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30564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42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7812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39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77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16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55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694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33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172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117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708660"/>
            <a:ext cx="9860775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6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8" y="1516683"/>
            <a:ext cx="3842749" cy="27519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36" y="1582086"/>
            <a:ext cx="4056157" cy="26865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89" y="1582085"/>
            <a:ext cx="4114427" cy="27251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37" y="4336577"/>
            <a:ext cx="3659136" cy="24235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" y="4021392"/>
            <a:ext cx="3989539" cy="26424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14" y="4202451"/>
            <a:ext cx="3939802" cy="26094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Текстово поле 7"/>
          <p:cNvSpPr txBox="1"/>
          <p:nvPr/>
        </p:nvSpPr>
        <p:spPr>
          <a:xfrm>
            <a:off x="1172154" y="603849"/>
            <a:ext cx="9455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Посещение на столичния кмет Й. Фандъкова по повод 80 години „Надежда“ и уникална 60 – метрова </a:t>
            </a:r>
            <a:r>
              <a:rPr lang="bg-BG" sz="2000" dirty="0">
                <a:solidFill>
                  <a:srgbClr val="002060"/>
                </a:solidFill>
              </a:rPr>
              <a:t>А</a:t>
            </a:r>
            <a:r>
              <a:rPr lang="bg-BG" sz="2000" dirty="0" smtClean="0">
                <a:solidFill>
                  <a:srgbClr val="002060"/>
                </a:solidFill>
              </a:rPr>
              <a:t>рт инсталация, изработена от ЦИКО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05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3984761" y="123869"/>
            <a:ext cx="42225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bg-BG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Празнична програма за „Св. Дух“ </a:t>
            </a:r>
          </a:p>
          <a:p>
            <a:pPr lvl="0" algn="ctr"/>
            <a:endParaRPr lang="bg-BG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bg-BG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28 май 2018 г. ,</a:t>
            </a:r>
            <a:r>
              <a:rPr lang="bg-BG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bg-BG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Северен парк</a:t>
            </a:r>
            <a:br>
              <a:rPr lang="bg-BG" sz="20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bg-BG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endParaRPr lang="bg-BG" sz="2000" b="1" dirty="0">
              <a:solidFill>
                <a:srgbClr val="002060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15" y="1310941"/>
            <a:ext cx="3712473" cy="24589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0" y="67055"/>
            <a:ext cx="3288867" cy="21783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74" y="52041"/>
            <a:ext cx="3300752" cy="21166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43" y="3769851"/>
            <a:ext cx="3576164" cy="23686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Картина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75" y="2168739"/>
            <a:ext cx="3432663" cy="2273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5" y="2308060"/>
            <a:ext cx="3195665" cy="21166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1" y="4529937"/>
            <a:ext cx="3396293" cy="20983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Картина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76" y="4442319"/>
            <a:ext cx="3432663" cy="227357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052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3999731" y="79037"/>
            <a:ext cx="4005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b="1" dirty="0">
                <a:solidFill>
                  <a:srgbClr val="002060"/>
                </a:solidFill>
                <a:latin typeface="Times New Roman"/>
                <a:ea typeface="Times New Roman"/>
              </a:rPr>
              <a:t>Празник на район „Надежда</a:t>
            </a:r>
            <a:r>
              <a:rPr lang="bg-BG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“</a:t>
            </a:r>
          </a:p>
          <a:p>
            <a:pPr lvl="0" algn="ctr"/>
            <a:r>
              <a:rPr lang="bg-BG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НАЙ-ДЪЛГОТО ХОРО</a:t>
            </a:r>
            <a:endParaRPr lang="bg-BG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1" y="79037"/>
            <a:ext cx="3238955" cy="24306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03" y="2267289"/>
            <a:ext cx="3323179" cy="20929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68" y="79037"/>
            <a:ext cx="3429050" cy="22711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1" y="2331037"/>
            <a:ext cx="3246835" cy="21505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82" y="782369"/>
            <a:ext cx="4225860" cy="27989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82" y="3504525"/>
            <a:ext cx="4225860" cy="27989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0" y="4226601"/>
            <a:ext cx="3238955" cy="2382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03" y="4277330"/>
            <a:ext cx="3175016" cy="21029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710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90" y="1610151"/>
            <a:ext cx="3640777" cy="24271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20" y="4037335"/>
            <a:ext cx="3679947" cy="24532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58" y="0"/>
            <a:ext cx="3505194" cy="23367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60" y="4486043"/>
            <a:ext cx="3408282" cy="22721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3" y="1536790"/>
            <a:ext cx="3960708" cy="25739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58" y="2190138"/>
            <a:ext cx="3602106" cy="24014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3" y="4037335"/>
            <a:ext cx="3802468" cy="25349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Текстово поле 9"/>
          <p:cNvSpPr txBox="1"/>
          <p:nvPr/>
        </p:nvSpPr>
        <p:spPr>
          <a:xfrm>
            <a:off x="0" y="448574"/>
            <a:ext cx="891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Звезди на българския фолклор и поп-музика пеят за жителите на „Надежда“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98" y="195526"/>
            <a:ext cx="4600938" cy="325655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3" y="3002208"/>
            <a:ext cx="5520690" cy="368046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98" y="3551279"/>
            <a:ext cx="4697084" cy="3131389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330493" y="621102"/>
            <a:ext cx="4241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000" dirty="0" smtClean="0">
                <a:solidFill>
                  <a:srgbClr val="002060"/>
                </a:solidFill>
              </a:rPr>
              <a:t>НЧ „Свобода“ с празнична проява</a:t>
            </a:r>
          </a:p>
          <a:p>
            <a:pPr algn="ctr"/>
            <a:r>
              <a:rPr lang="bg-BG" sz="2000" dirty="0" smtClean="0">
                <a:solidFill>
                  <a:srgbClr val="002060"/>
                </a:solidFill>
              </a:rPr>
              <a:t> 80 години „Надежда“</a:t>
            </a:r>
          </a:p>
          <a:p>
            <a:pPr algn="ctr"/>
            <a:r>
              <a:rPr lang="bg-BG" sz="2000" dirty="0" smtClean="0">
                <a:solidFill>
                  <a:srgbClr val="002060"/>
                </a:solidFill>
              </a:rPr>
              <a:t> в Северен парк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72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634" y="2484408"/>
            <a:ext cx="5828640" cy="370993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4" y="3481252"/>
            <a:ext cx="4502331" cy="337674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" y="71229"/>
            <a:ext cx="4546698" cy="3410023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4813540" y="983411"/>
            <a:ext cx="669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2060"/>
                </a:solidFill>
              </a:rPr>
              <a:t>„ДА СЪХРАНИМ БЪЛГАРСКИТЕ ТРАДИЦИИ И ФОЛКЛОР“ – ПРАЗНИЦИ В КВ. ТРЕБИЧ И КВ. ИЛИЯНЦИ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99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8" y="2379669"/>
            <a:ext cx="5288280" cy="352552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81" y="2379669"/>
            <a:ext cx="5288280" cy="352552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337624" y="1017917"/>
            <a:ext cx="1085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НЧ „ИСКРА“ – ПРАЗНИЧНА ПРОЯВА ПО ПОВОД 80 ГОДИНИ „НАДЕЖДА“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16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</a:t>
            </a:r>
            <a:endParaRPr lang="en-US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>
          <a:xfrm>
            <a:off x="0" y="741872"/>
            <a:ext cx="8596668" cy="1017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Викторина    </a:t>
            </a:r>
            <a:r>
              <a:rPr lang="ru-RU" sz="2000" dirty="0">
                <a:solidFill>
                  <a:srgbClr val="002060"/>
                </a:solidFill>
              </a:rPr>
              <a:t>"</a:t>
            </a:r>
            <a:r>
              <a:rPr lang="ru-RU" sz="2000" dirty="0" err="1">
                <a:solidFill>
                  <a:srgbClr val="002060"/>
                </a:solidFill>
              </a:rPr>
              <a:t>Ние</a:t>
            </a:r>
            <a:r>
              <a:rPr lang="ru-RU" sz="2000" dirty="0">
                <a:solidFill>
                  <a:srgbClr val="002060"/>
                </a:solidFill>
              </a:rPr>
              <a:t> в </a:t>
            </a:r>
            <a:r>
              <a:rPr lang="ru-RU" sz="2000" dirty="0" smtClean="0">
                <a:solidFill>
                  <a:srgbClr val="002060"/>
                </a:solidFill>
              </a:rPr>
              <a:t>Европа» по повод «80 </a:t>
            </a:r>
            <a:r>
              <a:rPr lang="ru-RU" sz="2000" dirty="0" err="1" smtClean="0">
                <a:solidFill>
                  <a:srgbClr val="002060"/>
                </a:solidFill>
              </a:rPr>
              <a:t>години</a:t>
            </a:r>
            <a:r>
              <a:rPr lang="ru-RU" sz="2000" dirty="0" smtClean="0">
                <a:solidFill>
                  <a:srgbClr val="002060"/>
                </a:solidFill>
              </a:rPr>
              <a:t> Надежда»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</a:t>
            </a:r>
            <a:r>
              <a:rPr lang="ru-RU" sz="2000" dirty="0" err="1">
                <a:solidFill>
                  <a:srgbClr val="002060"/>
                </a:solidFill>
              </a:rPr>
              <a:t>Д</a:t>
            </a:r>
            <a:r>
              <a:rPr lang="ru-RU" sz="2000" dirty="0" err="1" smtClean="0">
                <a:solidFill>
                  <a:srgbClr val="002060"/>
                </a:solidFill>
              </a:rPr>
              <a:t>ейност</a:t>
            </a:r>
            <a:r>
              <a:rPr lang="ru-RU" sz="2000" dirty="0" smtClean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у</a:t>
            </a:r>
            <a:r>
              <a:rPr lang="ru-RU" sz="2000" dirty="0" err="1" smtClean="0">
                <a:solidFill>
                  <a:srgbClr val="002060"/>
                </a:solidFill>
              </a:rPr>
              <a:t>чениците</a:t>
            </a:r>
            <a:r>
              <a:rPr lang="ru-RU" sz="2000" dirty="0" smtClean="0">
                <a:solidFill>
                  <a:srgbClr val="002060"/>
                </a:solidFill>
              </a:rPr>
              <a:t> от 153 СУ «Н. </a:t>
            </a:r>
            <a:r>
              <a:rPr lang="ru-RU" sz="2000" dirty="0" err="1" smtClean="0">
                <a:solidFill>
                  <a:srgbClr val="002060"/>
                </a:solidFill>
              </a:rPr>
              <a:t>Рилски</a:t>
            </a:r>
            <a:r>
              <a:rPr lang="ru-RU" sz="2000" dirty="0" smtClean="0">
                <a:solidFill>
                  <a:srgbClr val="002060"/>
                </a:solidFill>
              </a:rPr>
              <a:t>»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0762"/>
            <a:ext cx="5829782" cy="3273179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82" y="3470762"/>
            <a:ext cx="5829781" cy="327317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59" y="415745"/>
            <a:ext cx="3830635" cy="26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3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0" y="2622430"/>
            <a:ext cx="5463396" cy="4097547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36" y="2622430"/>
            <a:ext cx="5549662" cy="4162247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426232" y="1104181"/>
            <a:ext cx="8335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ВОДЕЩИ ПРАКТИКИ В ПРЕДУЧИЛИЩНОТО ОБРАЗОВАНИЕ В „НАДЕЖДА“</a:t>
            </a:r>
          </a:p>
          <a:p>
            <a:endParaRPr lang="bg-BG" b="1" dirty="0" smtClean="0">
              <a:solidFill>
                <a:srgbClr val="002060"/>
              </a:solidFill>
            </a:endParaRPr>
          </a:p>
          <a:p>
            <a:r>
              <a:rPr lang="bg-BG" b="1" dirty="0" smtClean="0">
                <a:solidFill>
                  <a:srgbClr val="002060"/>
                </a:solidFill>
              </a:rPr>
              <a:t>ПРЕДСТАВЯНЕ НА КЛЮЧОВИ ПРОЕКТИ ОТ  12 ДЕТСКИ ГРАДИНИ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59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9" y="304263"/>
            <a:ext cx="4756694" cy="316122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9" y="3465483"/>
            <a:ext cx="4756694" cy="316122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83" y="3164429"/>
            <a:ext cx="5209691" cy="3462274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865961" y="1311215"/>
            <a:ext cx="5676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РАЙОННИ ЩАФЕТНИ ИГРИ „80 ГОДИНИ НАДЕЖДА“</a:t>
            </a:r>
          </a:p>
          <a:p>
            <a:r>
              <a:rPr lang="bg-BG" b="1" dirty="0" smtClean="0">
                <a:solidFill>
                  <a:srgbClr val="002060"/>
                </a:solidFill>
              </a:rPr>
              <a:t>ОРГАНИЗАТОР: 115 ДГ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418011" y="940526"/>
            <a:ext cx="10763795" cy="2613922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chemeClr val="accent1">
                    <a:lumMod val="50000"/>
                  </a:schemeClr>
                </a:solidFill>
              </a:rPr>
              <a:t>80 години „Надежда“</a:t>
            </a:r>
            <a:br>
              <a:rPr lang="bg-BG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bg-BG" sz="4400" b="1" dirty="0" smtClean="0">
                <a:solidFill>
                  <a:schemeClr val="accent1">
                    <a:lumMod val="50000"/>
                  </a:schemeClr>
                </a:solidFill>
              </a:rPr>
              <a:t>традиции и европейско бъдеще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sz="3200" dirty="0" smtClean="0">
                <a:solidFill>
                  <a:schemeClr val="accent1">
                    <a:lumMod val="50000"/>
                  </a:schemeClr>
                </a:solidFill>
              </a:rPr>
              <a:t>13 април- 17 </a:t>
            </a:r>
            <a:r>
              <a:rPr lang="bg-BG" sz="3200" dirty="0" err="1" smtClean="0">
                <a:solidFill>
                  <a:schemeClr val="accent1">
                    <a:lumMod val="50000"/>
                  </a:schemeClr>
                </a:solidFill>
              </a:rPr>
              <a:t>септем</a:t>
            </a:r>
            <a:r>
              <a:rPr lang="bg-BG" sz="3200" dirty="0" smtClean="0">
                <a:solidFill>
                  <a:schemeClr val="accent1">
                    <a:lumMod val="50000"/>
                  </a:schemeClr>
                </a:solidFill>
              </a:rPr>
              <a:t> ври 2018 г.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74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190445" y="224287"/>
            <a:ext cx="7953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РОК МАРАТОН «НАДЕЖДА И ПРИЯТЕЛИ» </a:t>
            </a: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О</a:t>
            </a:r>
            <a:r>
              <a:rPr lang="ru-RU" b="1" dirty="0" err="1" smtClean="0">
                <a:solidFill>
                  <a:srgbClr val="002060"/>
                </a:solidFill>
              </a:rPr>
              <a:t>ткрита</a:t>
            </a:r>
            <a:r>
              <a:rPr lang="ru-RU" b="1" dirty="0" smtClean="0">
                <a:solidFill>
                  <a:srgbClr val="002060"/>
                </a:solidFill>
              </a:rPr>
              <a:t> сцена в </a:t>
            </a:r>
            <a:r>
              <a:rPr lang="ru-RU" b="1" dirty="0" err="1" smtClean="0">
                <a:solidFill>
                  <a:srgbClr val="002060"/>
                </a:solidFill>
              </a:rPr>
              <a:t>Северен</a:t>
            </a:r>
            <a:r>
              <a:rPr lang="ru-RU" b="1" dirty="0" smtClean="0">
                <a:solidFill>
                  <a:srgbClr val="002060"/>
                </a:solidFill>
              </a:rPr>
              <a:t> парк под </a:t>
            </a:r>
            <a:r>
              <a:rPr lang="ru-RU" b="1" dirty="0" err="1" smtClean="0">
                <a:solidFill>
                  <a:srgbClr val="002060"/>
                </a:solidFill>
              </a:rPr>
              <a:t>надслов</a:t>
            </a:r>
            <a:r>
              <a:rPr lang="ru-RU" b="1" dirty="0" smtClean="0">
                <a:solidFill>
                  <a:srgbClr val="002060"/>
                </a:solidFill>
              </a:rPr>
              <a:t> "НЕ на </a:t>
            </a:r>
            <a:r>
              <a:rPr lang="ru-RU" b="1" dirty="0" err="1" smtClean="0">
                <a:solidFill>
                  <a:srgbClr val="002060"/>
                </a:solidFill>
              </a:rPr>
              <a:t>наркотиците</a:t>
            </a:r>
            <a:r>
              <a:rPr lang="ru-RU" b="1" dirty="0" smtClean="0">
                <a:solidFill>
                  <a:srgbClr val="002060"/>
                </a:solidFill>
              </a:rPr>
              <a:t>".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1" y="1947146"/>
            <a:ext cx="2880000" cy="1920000"/>
          </a:xfrm>
          <a:prstGeom prst="rect">
            <a:avLst/>
          </a:prstGeom>
          <a:effectLst/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962" y="1947146"/>
            <a:ext cx="2880000" cy="1920000"/>
          </a:xfrm>
          <a:prstGeom prst="rect">
            <a:avLst/>
          </a:prstGeom>
          <a:effectLst/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3" y="4172405"/>
            <a:ext cx="2880000" cy="1920001"/>
          </a:xfrm>
          <a:prstGeom prst="rect">
            <a:avLst/>
          </a:prstGeom>
          <a:effectLst/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17" y="1947146"/>
            <a:ext cx="2880000" cy="1920001"/>
          </a:xfrm>
          <a:prstGeom prst="rect">
            <a:avLst/>
          </a:prstGeom>
          <a:effectLst/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962" y="4172405"/>
            <a:ext cx="2880000" cy="1920001"/>
          </a:xfrm>
          <a:prstGeom prst="rect">
            <a:avLst/>
          </a:prstGeom>
          <a:effectLst/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17" y="4172193"/>
            <a:ext cx="2880000" cy="19202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2125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362310" y="1604512"/>
            <a:ext cx="10248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РАЙОН „НАДЕЖДА“ ВИ БЛАГОДАРИ ЗА АКТИВНОТО УЧАСТИЕ</a:t>
            </a:r>
          </a:p>
          <a:p>
            <a:pPr algn="ctr"/>
            <a:endParaRPr lang="bg-BG" sz="2000" b="1" dirty="0" smtClean="0">
              <a:solidFill>
                <a:srgbClr val="002060"/>
              </a:solidFill>
            </a:endParaRPr>
          </a:p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В КАМПАНИЯТА „80 ГОДИНИ НАДЕЖДА – ТРАДИЦИИ И ЕВРОПЕЙСКО БЪДЕЩЕ“</a:t>
            </a:r>
          </a:p>
          <a:p>
            <a:pPr algn="ctr"/>
            <a:endParaRPr lang="bg-BG" sz="2000" b="1" dirty="0">
              <a:solidFill>
                <a:srgbClr val="002060"/>
              </a:solidFill>
            </a:endParaRPr>
          </a:p>
          <a:p>
            <a:pPr algn="ctr"/>
            <a:endParaRPr lang="bg-BG" sz="2000" b="1" dirty="0" smtClean="0">
              <a:solidFill>
                <a:srgbClr val="002060"/>
              </a:solidFill>
            </a:endParaRPr>
          </a:p>
          <a:p>
            <a:pPr algn="ctr"/>
            <a:endParaRPr lang="bg-BG" sz="2000" b="1" dirty="0">
              <a:solidFill>
                <a:srgbClr val="002060"/>
              </a:solidFill>
            </a:endParaRPr>
          </a:p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ПОЖЕЛАВАМЕ УСПЕШНА И БЛАГОДАТНА 2019 Г.! 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9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9" y="2825793"/>
            <a:ext cx="5475770" cy="394121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867931"/>
            <a:ext cx="5799909" cy="385694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 flipH="1">
            <a:off x="905691" y="1161743"/>
            <a:ext cx="11286309" cy="162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chemeClr val="accent2">
                    <a:lumMod val="75000"/>
                  </a:schemeClr>
                </a:solidFill>
              </a:rPr>
              <a:t>80 години </a:t>
            </a:r>
            <a:r>
              <a:rPr lang="bg-BG" sz="3200" dirty="0" smtClean="0">
                <a:solidFill>
                  <a:schemeClr val="accent2">
                    <a:lumMod val="75000"/>
                  </a:schemeClr>
                </a:solidFill>
              </a:rPr>
              <a:t>– успешно взаимодействие със Столична община и устойчиво развитие на потенциала на „Надежда“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5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80" y="2352706"/>
            <a:ext cx="3810000" cy="26670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27" y="3138100"/>
            <a:ext cx="4346122" cy="3020555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287383" y="574766"/>
            <a:ext cx="843860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rgbClr val="002060"/>
                </a:solidFill>
              </a:rPr>
              <a:t>С. НАДЕЖДА ПРЕЗ 1938 Г.</a:t>
            </a:r>
          </a:p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rgbClr val="002060"/>
                </a:solidFill>
              </a:rPr>
              <a:t>ЦЪРКВАТА „СВ. ДУХ“ – символ на духовността</a:t>
            </a:r>
          </a:p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rgbClr val="002060"/>
                </a:solidFill>
              </a:rPr>
              <a:t>БУЛ. „ЛОМСКО ШОСЕ – поставено </a:t>
            </a:r>
            <a:r>
              <a:rPr lang="bg-BG" b="1" dirty="0" smtClean="0">
                <a:solidFill>
                  <a:srgbClr val="002060"/>
                </a:solidFill>
              </a:rPr>
              <a:t>е началото на инфраструктурата 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9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1477409"/>
            <a:ext cx="5577839" cy="4726006"/>
          </a:xfrm>
          <a:prstGeom prst="rect">
            <a:avLst/>
          </a:prstGeom>
        </p:spPr>
      </p:pic>
      <p:sp>
        <p:nvSpPr>
          <p:cNvPr id="8" name="Текстово поле 7"/>
          <p:cNvSpPr txBox="1"/>
          <p:nvPr/>
        </p:nvSpPr>
        <p:spPr>
          <a:xfrm>
            <a:off x="0" y="604157"/>
            <a:ext cx="1098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Бул. Ломско шосе  – </a:t>
            </a:r>
            <a:r>
              <a:rPr lang="bg-BG" sz="2400" dirty="0" smtClean="0">
                <a:solidFill>
                  <a:srgbClr val="002060"/>
                </a:solidFill>
              </a:rPr>
              <a:t>ключова пътна артерия в район „Надежда“ днес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1477408"/>
            <a:ext cx="5519928" cy="472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8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85" y="430529"/>
            <a:ext cx="3465290" cy="612648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" y="3493769"/>
            <a:ext cx="4640580" cy="3202000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 flipH="1">
            <a:off x="0" y="1515291"/>
            <a:ext cx="6109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AutoNum type="arabicPlain" startAt="54"/>
            </a:pPr>
            <a:r>
              <a:rPr lang="bg-BG" sz="2800" b="1" dirty="0" smtClean="0"/>
              <a:t> СУ „Св. Иван Рилски“</a:t>
            </a:r>
          </a:p>
          <a:p>
            <a:r>
              <a:rPr lang="bg-BG" sz="2800" dirty="0"/>
              <a:t>с</a:t>
            </a:r>
            <a:r>
              <a:rPr lang="bg-BG" sz="2800" dirty="0" smtClean="0"/>
              <a:t>имвол на традиции, развитие и високо качество в образованието повече от 80 години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12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2058360" y="152832"/>
            <a:ext cx="9197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bg-BG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Празнична дневна програма на </a:t>
            </a:r>
            <a:r>
              <a:rPr lang="bg-BG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открита </a:t>
            </a:r>
            <a:r>
              <a:rPr lang="bg-BG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сцена в Северен парк</a:t>
            </a:r>
            <a:br>
              <a:rPr lang="bg-BG" sz="24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bg-BG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26 май 2018 г. </a:t>
            </a:r>
            <a:endParaRPr lang="bg-BG" sz="2400" b="1" dirty="0">
              <a:solidFill>
                <a:prstClr val="black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4" y="919008"/>
            <a:ext cx="3239334" cy="24493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345" y="955900"/>
            <a:ext cx="3010049" cy="21941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19" y="1581447"/>
            <a:ext cx="3229815" cy="21392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44" y="2992023"/>
            <a:ext cx="3067570" cy="20317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4" y="3150066"/>
            <a:ext cx="2982745" cy="19755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70" y="4934903"/>
            <a:ext cx="3067570" cy="20317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6" y="5023790"/>
            <a:ext cx="3137783" cy="14303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19" y="4163048"/>
            <a:ext cx="3057537" cy="20251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053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3031993" y="178818"/>
            <a:ext cx="7339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Спортен празник „80 години  </a:t>
            </a:r>
            <a:r>
              <a:rPr lang="bg-BG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район „Надежда</a:t>
            </a:r>
            <a:r>
              <a:rPr lang="bg-BG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“</a:t>
            </a:r>
          </a:p>
          <a:p>
            <a:pPr algn="ctr"/>
            <a:r>
              <a:rPr lang="bg-BG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Обща проява с ОСК „Локомотив“ </a:t>
            </a:r>
            <a:r>
              <a:rPr lang="bg-BG" sz="2400" b="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Сф</a:t>
            </a:r>
            <a:endParaRPr lang="bg-BG" sz="24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/>
            <a:r>
              <a:rPr lang="bg-BG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27 май 2018 г. </a:t>
            </a:r>
            <a:r>
              <a:rPr lang="bg-BG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bg-BG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в Северен парк</a:t>
            </a:r>
            <a:br>
              <a:rPr lang="bg-BG" sz="24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bg-BG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endParaRPr lang="bg-BG" sz="2400" b="1" dirty="0">
              <a:solidFill>
                <a:srgbClr val="002060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78" y="503381"/>
            <a:ext cx="2085422" cy="13966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9" y="1857391"/>
            <a:ext cx="2635686" cy="17571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13" y="1922663"/>
            <a:ext cx="3036176" cy="20241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69" y="1878205"/>
            <a:ext cx="3004628" cy="20030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368">
            <a:off x="9531565" y="2208559"/>
            <a:ext cx="2371770" cy="15811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" y="3569853"/>
            <a:ext cx="2620588" cy="17357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93" y="3977847"/>
            <a:ext cx="3101689" cy="20677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9" y="61336"/>
            <a:ext cx="2724629" cy="18046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55" y="4437710"/>
            <a:ext cx="2963915" cy="19759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623">
            <a:off x="6323796" y="4415805"/>
            <a:ext cx="2783854" cy="18438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" y="5209442"/>
            <a:ext cx="2674341" cy="17713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62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94587" y="534838"/>
            <a:ext cx="10968326" cy="785962"/>
          </a:xfrm>
        </p:spPr>
        <p:txBody>
          <a:bodyPr>
            <a:norm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Награждаване на победителите от ученически спортни игри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64" y="2345015"/>
            <a:ext cx="4391326" cy="29085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50" y="2104845"/>
            <a:ext cx="4034936" cy="30153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248">
            <a:off x="4748296" y="4476005"/>
            <a:ext cx="3169646" cy="20993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62" y="1421318"/>
            <a:ext cx="3770688" cy="304294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4525780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тема">
  <a:themeElements>
    <a:clrScheme name="Office тема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тем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тем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6984</TotalTime>
  <Words>349</Words>
  <Application>Microsoft Office PowerPoint</Application>
  <PresentationFormat>Widescreen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Trebuchet MS</vt:lpstr>
      <vt:lpstr>Wingdings 3</vt:lpstr>
      <vt:lpstr>Аспект</vt:lpstr>
      <vt:lpstr>Office тема</vt:lpstr>
      <vt:lpstr>PowerPoint Presentation</vt:lpstr>
      <vt:lpstr>80 години „Надежда“ традиции и европейско бъдеще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Награждаване на победителите от ученически спортни игри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TsStefanova</dc:creator>
  <cp:lastModifiedBy>Vanesa Krasteva</cp:lastModifiedBy>
  <cp:revision>40</cp:revision>
  <dcterms:created xsi:type="dcterms:W3CDTF">2018-12-13T11:45:40Z</dcterms:created>
  <dcterms:modified xsi:type="dcterms:W3CDTF">2018-12-18T11:53:09Z</dcterms:modified>
</cp:coreProperties>
</file>