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327" r:id="rId3"/>
    <p:sldId id="335" r:id="rId4"/>
    <p:sldId id="336" r:id="rId5"/>
    <p:sldId id="308" r:id="rId6"/>
    <p:sldId id="329" r:id="rId7"/>
    <p:sldId id="337" r:id="rId8"/>
    <p:sldId id="330" r:id="rId9"/>
    <p:sldId id="324" r:id="rId10"/>
    <p:sldId id="331" r:id="rId11"/>
    <p:sldId id="316" r:id="rId12"/>
    <p:sldId id="334" r:id="rId13"/>
    <p:sldId id="332" r:id="rId14"/>
    <p:sldId id="333" r:id="rId15"/>
    <p:sldId id="318" r:id="rId16"/>
    <p:sldId id="321" r:id="rId17"/>
    <p:sldId id="317" r:id="rId18"/>
    <p:sldId id="338" r:id="rId19"/>
  </p:sldIdLst>
  <p:sldSz cx="9144000" cy="6858000" type="screen4x3"/>
  <p:notesSz cx="6797675" cy="9926638"/>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89613" autoAdjust="0"/>
  </p:normalViewPr>
  <p:slideViewPr>
    <p:cSldViewPr>
      <p:cViewPr>
        <p:scale>
          <a:sx n="60" d="100"/>
          <a:sy n="60" d="100"/>
        </p:scale>
        <p:origin x="-3084" y="-10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2" tIns="45715" rIns="91432" bIns="45715"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sz="quarter" idx="1"/>
          </p:nvPr>
        </p:nvSpPr>
        <p:spPr>
          <a:xfrm>
            <a:off x="3849688" y="0"/>
            <a:ext cx="2946400" cy="496888"/>
          </a:xfrm>
          <a:prstGeom prst="rect">
            <a:avLst/>
          </a:prstGeom>
        </p:spPr>
        <p:txBody>
          <a:bodyPr vert="horz" lIns="91432" tIns="45715" rIns="91432" bIns="45715" rtlCol="0"/>
          <a:lstStyle>
            <a:lvl1pPr algn="r" fontAlgn="auto">
              <a:spcBef>
                <a:spcPts val="0"/>
              </a:spcBef>
              <a:spcAft>
                <a:spcPts val="0"/>
              </a:spcAft>
              <a:defRPr sz="1200" smtClean="0">
                <a:latin typeface="+mn-lt"/>
                <a:cs typeface="+mn-cs"/>
              </a:defRPr>
            </a:lvl1pPr>
          </a:lstStyle>
          <a:p>
            <a:pPr>
              <a:defRPr/>
            </a:pPr>
            <a:fld id="{AF30701D-32D7-4CA8-8461-AF9B18B66F1F}" type="datetimeFigureOut">
              <a:rPr lang="bg-BG"/>
              <a:pPr>
                <a:defRPr/>
              </a:pPr>
              <a:t>28.1.2015 г.</a:t>
            </a:fld>
            <a:endParaRPr lang="bg-BG"/>
          </a:p>
        </p:txBody>
      </p:sp>
      <p:sp>
        <p:nvSpPr>
          <p:cNvPr id="4" name="Footer Placeholder 3"/>
          <p:cNvSpPr>
            <a:spLocks noGrp="1"/>
          </p:cNvSpPr>
          <p:nvPr>
            <p:ph type="ftr" sz="quarter" idx="2"/>
          </p:nvPr>
        </p:nvSpPr>
        <p:spPr>
          <a:xfrm>
            <a:off x="0" y="9428163"/>
            <a:ext cx="2946400" cy="496887"/>
          </a:xfrm>
          <a:prstGeom prst="rect">
            <a:avLst/>
          </a:prstGeom>
        </p:spPr>
        <p:txBody>
          <a:bodyPr vert="horz" lIns="91432" tIns="45715" rIns="91432" bIns="45715" rtlCol="0" anchor="b"/>
          <a:lstStyle>
            <a:lvl1pPr algn="l" fontAlgn="auto">
              <a:spcBef>
                <a:spcPts val="0"/>
              </a:spcBef>
              <a:spcAft>
                <a:spcPts val="0"/>
              </a:spcAft>
              <a:defRPr sz="1200">
                <a:latin typeface="+mn-lt"/>
                <a:cs typeface="+mn-cs"/>
              </a:defRPr>
            </a:lvl1pPr>
          </a:lstStyle>
          <a:p>
            <a:pPr>
              <a:defRPr/>
            </a:pPr>
            <a:endParaRPr lang="bg-BG"/>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32" tIns="45715" rIns="91432" bIns="45715" rtlCol="0" anchor="b"/>
          <a:lstStyle>
            <a:lvl1pPr algn="r" fontAlgn="auto">
              <a:spcBef>
                <a:spcPts val="0"/>
              </a:spcBef>
              <a:spcAft>
                <a:spcPts val="0"/>
              </a:spcAft>
              <a:defRPr sz="1200" smtClean="0">
                <a:latin typeface="+mn-lt"/>
                <a:cs typeface="+mn-cs"/>
              </a:defRPr>
            </a:lvl1pPr>
          </a:lstStyle>
          <a:p>
            <a:pPr>
              <a:defRPr/>
            </a:pPr>
            <a:fld id="{00E6DAA4-E074-4E97-916B-8298D8141FF7}" type="slidenum">
              <a:rPr lang="bg-BG"/>
              <a:pPr>
                <a:defRPr/>
              </a:pPr>
              <a:t>‹#›</a:t>
            </a:fld>
            <a:endParaRPr lang="bg-BG"/>
          </a:p>
        </p:txBody>
      </p:sp>
    </p:spTree>
    <p:extLst>
      <p:ext uri="{BB962C8B-B14F-4D97-AF65-F5344CB8AC3E}">
        <p14:creationId xmlns:p14="http://schemas.microsoft.com/office/powerpoint/2010/main" val="3594238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2" tIns="45715" rIns="91432" bIns="45715"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49688" y="0"/>
            <a:ext cx="2946400" cy="496888"/>
          </a:xfrm>
          <a:prstGeom prst="rect">
            <a:avLst/>
          </a:prstGeom>
        </p:spPr>
        <p:txBody>
          <a:bodyPr vert="horz" lIns="91432" tIns="45715" rIns="91432" bIns="45715" rtlCol="0"/>
          <a:lstStyle>
            <a:lvl1pPr algn="r" fontAlgn="auto">
              <a:spcBef>
                <a:spcPts val="0"/>
              </a:spcBef>
              <a:spcAft>
                <a:spcPts val="0"/>
              </a:spcAft>
              <a:defRPr sz="1200" smtClean="0">
                <a:latin typeface="+mn-lt"/>
                <a:cs typeface="+mn-cs"/>
              </a:defRPr>
            </a:lvl1pPr>
          </a:lstStyle>
          <a:p>
            <a:pPr>
              <a:defRPr/>
            </a:pPr>
            <a:fld id="{8B735824-3D2D-44F2-B9FD-0A9DB3C3D05A}" type="datetimeFigureOut">
              <a:rPr lang="bg-BG"/>
              <a:pPr>
                <a:defRPr/>
              </a:pPr>
              <a:t>28.1.2015 г.</a:t>
            </a:fld>
            <a:endParaRPr lang="bg-B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5" rIns="91432" bIns="45715" rtlCol="0" anchor="ctr"/>
          <a:lstStyle/>
          <a:p>
            <a:pPr lvl="0"/>
            <a:endParaRPr lang="bg-BG"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32" tIns="45715" rIns="91432" bIns="457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32" tIns="45715" rIns="91432" bIns="45715"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32" tIns="45715" rIns="91432" bIns="45715" rtlCol="0" anchor="b"/>
          <a:lstStyle>
            <a:lvl1pPr algn="r" fontAlgn="auto">
              <a:spcBef>
                <a:spcPts val="0"/>
              </a:spcBef>
              <a:spcAft>
                <a:spcPts val="0"/>
              </a:spcAft>
              <a:defRPr sz="1200" smtClean="0">
                <a:latin typeface="+mn-lt"/>
                <a:cs typeface="+mn-cs"/>
              </a:defRPr>
            </a:lvl1pPr>
          </a:lstStyle>
          <a:p>
            <a:pPr>
              <a:defRPr/>
            </a:pPr>
            <a:fld id="{F12DA22F-7014-4AB7-AC2B-80AC93B98208}" type="slidenum">
              <a:rPr lang="bg-BG"/>
              <a:pPr>
                <a:defRPr/>
              </a:pPr>
              <a:t>‹#›</a:t>
            </a:fld>
            <a:endParaRPr lang="bg-BG"/>
          </a:p>
        </p:txBody>
      </p:sp>
    </p:spTree>
    <p:extLst>
      <p:ext uri="{BB962C8B-B14F-4D97-AF65-F5344CB8AC3E}">
        <p14:creationId xmlns:p14="http://schemas.microsoft.com/office/powerpoint/2010/main" val="24412341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C761C-E2FA-4753-A62B-6FFF1CDC27DF}" type="slidenum">
              <a:rPr lang="bg-BG">
                <a:cs typeface="Arial" charset="0"/>
              </a:rPr>
              <a:pPr fontAlgn="base">
                <a:spcBef>
                  <a:spcPct val="0"/>
                </a:spcBef>
                <a:spcAft>
                  <a:spcPct val="0"/>
                </a:spcAft>
              </a:pPr>
              <a:t>1</a:t>
            </a:fld>
            <a:endParaRPr lang="bg-BG">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buClr>
                <a:schemeClr val="bg1"/>
              </a:buClr>
              <a:buSzPct val="100000"/>
              <a:buFont typeface="Wingdings" pitchFamily="2" charset="2"/>
              <a:buNone/>
              <a:defRPr/>
            </a:pPr>
            <a:endParaRPr lang="fr-FR" dirty="0">
              <a:latin typeface="Times New Roman" panose="02020603050405020304" pitchFamily="18" charset="0"/>
              <a:cs typeface="Times New Roman" panose="02020603050405020304" pitchFamily="18" charset="0"/>
            </a:endParaRPr>
          </a:p>
        </p:txBody>
      </p:sp>
      <p:sp>
        <p:nvSpPr>
          <p:cNvPr id="45060"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9F828918-9B0B-467C-BDBD-164AB78A3358}" type="slidenum">
              <a:rPr lang="bg-BG" sz="1200">
                <a:latin typeface="Calibri" pitchFamily="34" charset="0"/>
              </a:rPr>
              <a:pPr algn="r"/>
              <a:t>10</a:t>
            </a:fld>
            <a:endParaRPr lang="bg-BG"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fontAlgn="auto">
              <a:spcBef>
                <a:spcPts val="0"/>
              </a:spcBef>
              <a:spcAft>
                <a:spcPts val="0"/>
              </a:spcAft>
              <a:buClr>
                <a:schemeClr val="bg1"/>
              </a:buClr>
              <a:defRPr/>
            </a:pPr>
            <a:r>
              <a:rPr lang="ru-RU" dirty="0" err="1" smtClean="0"/>
              <a:t>Мерките</a:t>
            </a:r>
            <a:r>
              <a:rPr lang="ru-RU" dirty="0" smtClean="0"/>
              <a:t> за </a:t>
            </a:r>
            <a:r>
              <a:rPr lang="ru-RU" dirty="0" err="1" smtClean="0"/>
              <a:t>енергийна</a:t>
            </a:r>
            <a:r>
              <a:rPr lang="ru-RU" dirty="0" smtClean="0"/>
              <a:t> </a:t>
            </a:r>
            <a:r>
              <a:rPr lang="ru-RU" dirty="0" err="1" smtClean="0"/>
              <a:t>ефективност</a:t>
            </a:r>
            <a:r>
              <a:rPr lang="ru-RU" dirty="0" smtClean="0"/>
              <a:t> </a:t>
            </a:r>
            <a:r>
              <a:rPr lang="ru-RU" dirty="0" err="1" smtClean="0"/>
              <a:t>включват</a:t>
            </a:r>
            <a:r>
              <a:rPr lang="ru-RU" dirty="0" smtClean="0"/>
              <a:t>:</a:t>
            </a:r>
          </a:p>
          <a:p>
            <a:pPr marL="0" lvl="1" fontAlgn="auto">
              <a:spcBef>
                <a:spcPts val="0"/>
              </a:spcBef>
              <a:spcAft>
                <a:spcPts val="0"/>
              </a:spcAft>
              <a:buClr>
                <a:schemeClr val="bg1"/>
              </a:buClr>
              <a:defRPr/>
            </a:pPr>
            <a:r>
              <a:rPr lang="ru-RU" b="1" dirty="0" smtClean="0"/>
              <a:t>По </a:t>
            </a:r>
            <a:r>
              <a:rPr lang="ru-RU" b="1" dirty="0" err="1" smtClean="0"/>
              <a:t>външните</a:t>
            </a:r>
            <a:r>
              <a:rPr lang="ru-RU" b="1" dirty="0" smtClean="0"/>
              <a:t> </a:t>
            </a:r>
            <a:r>
              <a:rPr lang="ru-RU" b="1" dirty="0" err="1" smtClean="0"/>
              <a:t>сградни</a:t>
            </a:r>
            <a:r>
              <a:rPr lang="ru-RU" b="1" dirty="0" smtClean="0"/>
              <a:t> </a:t>
            </a:r>
            <a:r>
              <a:rPr lang="ru-RU" b="1" dirty="0" err="1" smtClean="0"/>
              <a:t>ограждащи</a:t>
            </a:r>
            <a:r>
              <a:rPr lang="ru-RU" b="1" dirty="0" smtClean="0"/>
              <a:t> </a:t>
            </a:r>
            <a:r>
              <a:rPr lang="ru-RU" b="1" dirty="0" err="1" smtClean="0"/>
              <a:t>елементи</a:t>
            </a:r>
            <a:r>
              <a:rPr lang="ru-RU" b="1" dirty="0" smtClean="0"/>
              <a:t>:</a:t>
            </a:r>
          </a:p>
          <a:p>
            <a:pPr marL="171450" lvl="1" indent="-171450" fontAlgn="auto">
              <a:spcBef>
                <a:spcPts val="0"/>
              </a:spcBef>
              <a:spcAft>
                <a:spcPts val="0"/>
              </a:spcAft>
              <a:buClr>
                <a:schemeClr val="bg1"/>
              </a:buClr>
              <a:buFont typeface="Arial" panose="020B0604020202020204" pitchFamily="34" charset="0"/>
              <a:buChar char="•"/>
              <a:defRPr/>
            </a:pPr>
            <a:r>
              <a:rPr lang="ru-RU" dirty="0" err="1" smtClean="0"/>
              <a:t>подмяна</a:t>
            </a:r>
            <a:r>
              <a:rPr lang="ru-RU" dirty="0" smtClean="0"/>
              <a:t> на </a:t>
            </a:r>
            <a:r>
              <a:rPr lang="ru-RU" dirty="0" err="1" smtClean="0"/>
              <a:t>дограма</a:t>
            </a:r>
            <a:r>
              <a:rPr lang="ru-RU" dirty="0" smtClean="0"/>
              <a:t> (</a:t>
            </a:r>
            <a:r>
              <a:rPr lang="ru-RU" dirty="0" err="1" smtClean="0"/>
              <a:t>прозорци</a:t>
            </a:r>
            <a:r>
              <a:rPr lang="ru-RU" dirty="0" smtClean="0"/>
              <a:t>, </a:t>
            </a:r>
            <a:r>
              <a:rPr lang="ru-RU" dirty="0" err="1" smtClean="0"/>
              <a:t>врати</a:t>
            </a:r>
            <a:r>
              <a:rPr lang="ru-RU" dirty="0" smtClean="0"/>
              <a:t>, </a:t>
            </a:r>
            <a:r>
              <a:rPr lang="ru-RU" dirty="0" err="1" smtClean="0"/>
              <a:t>витрини</a:t>
            </a:r>
            <a:r>
              <a:rPr lang="ru-RU" dirty="0" smtClean="0"/>
              <a:t> и др.);</a:t>
            </a:r>
          </a:p>
          <a:p>
            <a:pPr marL="171450" lvl="1" indent="-171450" fontAlgn="auto">
              <a:spcBef>
                <a:spcPts val="0"/>
              </a:spcBef>
              <a:spcAft>
                <a:spcPts val="0"/>
              </a:spcAft>
              <a:buClr>
                <a:schemeClr val="bg1"/>
              </a:buClr>
              <a:buFont typeface="Arial" panose="020B0604020202020204" pitchFamily="34" charset="0"/>
              <a:buChar char="•"/>
              <a:defRPr/>
            </a:pPr>
            <a:r>
              <a:rPr lang="ru-RU" dirty="0" err="1" smtClean="0"/>
              <a:t>топлинно</a:t>
            </a:r>
            <a:r>
              <a:rPr lang="ru-RU" dirty="0" smtClean="0"/>
              <a:t> </a:t>
            </a:r>
            <a:r>
              <a:rPr lang="ru-RU" dirty="0" err="1" smtClean="0"/>
              <a:t>изолиране</a:t>
            </a:r>
            <a:r>
              <a:rPr lang="ru-RU" dirty="0" smtClean="0"/>
              <a:t> на </a:t>
            </a:r>
            <a:r>
              <a:rPr lang="ru-RU" dirty="0" err="1" smtClean="0"/>
              <a:t>външните</a:t>
            </a:r>
            <a:r>
              <a:rPr lang="ru-RU" dirty="0" smtClean="0"/>
              <a:t> </a:t>
            </a:r>
            <a:r>
              <a:rPr lang="ru-RU" dirty="0" err="1" smtClean="0"/>
              <a:t>ограждащи</a:t>
            </a:r>
            <a:r>
              <a:rPr lang="ru-RU" dirty="0" smtClean="0"/>
              <a:t> </a:t>
            </a:r>
            <a:r>
              <a:rPr lang="ru-RU" dirty="0" err="1" smtClean="0"/>
              <a:t>елементи</a:t>
            </a:r>
            <a:r>
              <a:rPr lang="ru-RU" dirty="0" smtClean="0"/>
              <a:t> (</a:t>
            </a:r>
            <a:r>
              <a:rPr lang="ru-RU" dirty="0" err="1" smtClean="0"/>
              <a:t>външни</a:t>
            </a:r>
            <a:r>
              <a:rPr lang="ru-RU" dirty="0" smtClean="0"/>
              <a:t> </a:t>
            </a:r>
            <a:r>
              <a:rPr lang="ru-RU" dirty="0" err="1" smtClean="0"/>
              <a:t>стени</a:t>
            </a:r>
            <a:r>
              <a:rPr lang="ru-RU" dirty="0" smtClean="0"/>
              <a:t>, покриви, </a:t>
            </a:r>
            <a:r>
              <a:rPr lang="ru-RU" dirty="0" err="1" smtClean="0"/>
              <a:t>подове</a:t>
            </a:r>
            <a:r>
              <a:rPr lang="ru-RU" dirty="0" smtClean="0"/>
              <a:t> и др.).</a:t>
            </a:r>
          </a:p>
          <a:p>
            <a:pPr marL="0" lvl="1" fontAlgn="auto">
              <a:spcBef>
                <a:spcPts val="0"/>
              </a:spcBef>
              <a:spcAft>
                <a:spcPts val="0"/>
              </a:spcAft>
              <a:buClr>
                <a:schemeClr val="bg1"/>
              </a:buClr>
              <a:defRPr/>
            </a:pPr>
            <a:r>
              <a:rPr lang="ru-RU" b="1" dirty="0" smtClean="0"/>
              <a:t>По </a:t>
            </a:r>
            <a:r>
              <a:rPr lang="ru-RU" b="1" dirty="0" err="1" smtClean="0"/>
              <a:t>системите</a:t>
            </a:r>
            <a:r>
              <a:rPr lang="ru-RU" b="1" dirty="0" smtClean="0"/>
              <a:t> за </a:t>
            </a:r>
            <a:r>
              <a:rPr lang="ru-RU" b="1" dirty="0" err="1" smtClean="0"/>
              <a:t>поддържане</a:t>
            </a:r>
            <a:r>
              <a:rPr lang="ru-RU" b="1" dirty="0" smtClean="0"/>
              <a:t> на микроклимата:</a:t>
            </a:r>
          </a:p>
          <a:p>
            <a:pPr marL="171450" lvl="1" indent="-171450" fontAlgn="auto">
              <a:spcBef>
                <a:spcPts val="0"/>
              </a:spcBef>
              <a:spcAft>
                <a:spcPts val="0"/>
              </a:spcAft>
              <a:buClr>
                <a:schemeClr val="bg1"/>
              </a:buClr>
              <a:buFont typeface="Arial" panose="020B0604020202020204" pitchFamily="34" charset="0"/>
              <a:buChar char="•"/>
              <a:defRPr/>
            </a:pPr>
            <a:r>
              <a:rPr lang="ru-RU" dirty="0" err="1" smtClean="0"/>
              <a:t>основен</a:t>
            </a:r>
            <a:r>
              <a:rPr lang="ru-RU" dirty="0" smtClean="0"/>
              <a:t> ремонт, модернизация или </a:t>
            </a:r>
            <a:r>
              <a:rPr lang="ru-RU" dirty="0" err="1" smtClean="0"/>
              <a:t>подмяна</a:t>
            </a:r>
            <a:r>
              <a:rPr lang="ru-RU" dirty="0" smtClean="0"/>
              <a:t> на </a:t>
            </a:r>
            <a:r>
              <a:rPr lang="ru-RU" dirty="0" err="1" smtClean="0"/>
              <a:t>локални</a:t>
            </a:r>
            <a:r>
              <a:rPr lang="ru-RU" dirty="0" smtClean="0"/>
              <a:t> </a:t>
            </a:r>
            <a:r>
              <a:rPr lang="ru-RU" dirty="0" err="1" smtClean="0"/>
              <a:t>източници</a:t>
            </a:r>
            <a:r>
              <a:rPr lang="ru-RU" dirty="0" smtClean="0"/>
              <a:t> на </a:t>
            </a:r>
            <a:r>
              <a:rPr lang="ru-RU" dirty="0" err="1" smtClean="0"/>
              <a:t>топлина</a:t>
            </a:r>
            <a:r>
              <a:rPr lang="ru-RU" dirty="0" smtClean="0"/>
              <a:t>/</a:t>
            </a:r>
            <a:r>
              <a:rPr lang="ru-RU" dirty="0" err="1" smtClean="0"/>
              <a:t>котелни</a:t>
            </a:r>
            <a:r>
              <a:rPr lang="ru-RU" dirty="0" smtClean="0"/>
              <a:t> </a:t>
            </a:r>
            <a:r>
              <a:rPr lang="ru-RU" dirty="0" err="1" smtClean="0"/>
              <a:t>стопанства</a:t>
            </a:r>
            <a:r>
              <a:rPr lang="ru-RU" dirty="0" smtClean="0"/>
              <a:t> или </a:t>
            </a:r>
            <a:r>
              <a:rPr lang="ru-RU" dirty="0" err="1" smtClean="0"/>
              <a:t>прилежащите</a:t>
            </a:r>
            <a:r>
              <a:rPr lang="ru-RU" dirty="0" smtClean="0"/>
              <a:t> им </a:t>
            </a:r>
            <a:r>
              <a:rPr lang="ru-RU" dirty="0" err="1" smtClean="0"/>
              <a:t>съоръжения</a:t>
            </a:r>
            <a:r>
              <a:rPr lang="ru-RU" dirty="0" smtClean="0"/>
              <a:t>, </a:t>
            </a:r>
            <a:r>
              <a:rPr lang="ru-RU" dirty="0" err="1" smtClean="0"/>
              <a:t>собственост</a:t>
            </a:r>
            <a:r>
              <a:rPr lang="ru-RU" dirty="0" smtClean="0"/>
              <a:t> на ССО, вкл. </a:t>
            </a:r>
            <a:r>
              <a:rPr lang="ru-RU" dirty="0" err="1" smtClean="0"/>
              <a:t>смяна</a:t>
            </a:r>
            <a:r>
              <a:rPr lang="ru-RU" dirty="0" smtClean="0"/>
              <a:t> на </a:t>
            </a:r>
            <a:r>
              <a:rPr lang="ru-RU" dirty="0" err="1" smtClean="0"/>
              <a:t>горивната</a:t>
            </a:r>
            <a:r>
              <a:rPr lang="ru-RU" dirty="0" smtClean="0"/>
              <a:t> база при доказан </a:t>
            </a:r>
            <a:r>
              <a:rPr lang="ru-RU" dirty="0" err="1" smtClean="0"/>
              <a:t>енергоспестяващ</a:t>
            </a:r>
            <a:r>
              <a:rPr lang="ru-RU" dirty="0" smtClean="0"/>
              <a:t> и </a:t>
            </a:r>
            <a:r>
              <a:rPr lang="ru-RU" dirty="0" err="1" smtClean="0"/>
              <a:t>екологичен</a:t>
            </a:r>
            <a:r>
              <a:rPr lang="ru-RU" dirty="0" smtClean="0"/>
              <a:t> </a:t>
            </a:r>
            <a:r>
              <a:rPr lang="ru-RU" dirty="0" err="1" smtClean="0"/>
              <a:t>ефект</a:t>
            </a:r>
            <a:r>
              <a:rPr lang="ru-RU" dirty="0" smtClean="0"/>
              <a:t>;</a:t>
            </a:r>
          </a:p>
          <a:p>
            <a:pPr marL="171450" lvl="1" indent="-171450" fontAlgn="auto">
              <a:spcBef>
                <a:spcPts val="0"/>
              </a:spcBef>
              <a:spcAft>
                <a:spcPts val="0"/>
              </a:spcAft>
              <a:buClr>
                <a:schemeClr val="bg1"/>
              </a:buClr>
              <a:buFont typeface="Arial" panose="020B0604020202020204" pitchFamily="34" charset="0"/>
              <a:buChar char="•"/>
              <a:defRPr/>
            </a:pPr>
            <a:r>
              <a:rPr lang="ru-RU" dirty="0" err="1" smtClean="0"/>
              <a:t>изграждане</a:t>
            </a:r>
            <a:r>
              <a:rPr lang="ru-RU" dirty="0" smtClean="0"/>
              <a:t> </a:t>
            </a:r>
            <a:r>
              <a:rPr lang="ru-RU" dirty="0" err="1" smtClean="0"/>
              <a:t>системи</a:t>
            </a:r>
            <a:r>
              <a:rPr lang="ru-RU" dirty="0" smtClean="0"/>
              <a:t> за </a:t>
            </a:r>
            <a:r>
              <a:rPr lang="ru-RU" dirty="0" err="1" smtClean="0"/>
              <a:t>оползотворяване</a:t>
            </a:r>
            <a:r>
              <a:rPr lang="ru-RU" dirty="0" smtClean="0"/>
              <a:t> на </a:t>
            </a:r>
            <a:r>
              <a:rPr lang="ru-RU" dirty="0" err="1" smtClean="0"/>
              <a:t>енергията</a:t>
            </a:r>
            <a:r>
              <a:rPr lang="ru-RU" dirty="0" smtClean="0"/>
              <a:t> от </a:t>
            </a:r>
            <a:r>
              <a:rPr lang="ru-RU" dirty="0" err="1" smtClean="0"/>
              <a:t>възобновяеми</a:t>
            </a:r>
            <a:r>
              <a:rPr lang="ru-RU" dirty="0" smtClean="0"/>
              <a:t> </a:t>
            </a:r>
            <a:r>
              <a:rPr lang="ru-RU" dirty="0" err="1" smtClean="0"/>
              <a:t>източници</a:t>
            </a:r>
            <a:r>
              <a:rPr lang="ru-RU" dirty="0" smtClean="0"/>
              <a:t> за </a:t>
            </a:r>
            <a:r>
              <a:rPr lang="ru-RU" dirty="0" err="1" smtClean="0"/>
              <a:t>енергийните</a:t>
            </a:r>
            <a:r>
              <a:rPr lang="ru-RU" dirty="0" smtClean="0"/>
              <a:t> потребности на </a:t>
            </a:r>
            <a:r>
              <a:rPr lang="ru-RU" dirty="0" err="1" smtClean="0"/>
              <a:t>сградата</a:t>
            </a:r>
            <a:r>
              <a:rPr lang="ru-RU" dirty="0" smtClean="0"/>
              <a:t>;</a:t>
            </a:r>
          </a:p>
          <a:p>
            <a:pPr marL="171450" lvl="1" indent="-171450" fontAlgn="auto">
              <a:spcBef>
                <a:spcPts val="0"/>
              </a:spcBef>
              <a:spcAft>
                <a:spcPts val="0"/>
              </a:spcAft>
              <a:buClr>
                <a:schemeClr val="bg1"/>
              </a:buClr>
              <a:buFont typeface="Arial" panose="020B0604020202020204" pitchFamily="34" charset="0"/>
              <a:buChar char="•"/>
              <a:defRPr/>
            </a:pPr>
            <a:r>
              <a:rPr lang="ru-RU" dirty="0" smtClean="0"/>
              <a:t>ремонт или </a:t>
            </a:r>
            <a:r>
              <a:rPr lang="ru-RU" dirty="0" err="1" smtClean="0"/>
              <a:t>подмяна</a:t>
            </a:r>
            <a:r>
              <a:rPr lang="ru-RU" dirty="0" smtClean="0"/>
              <a:t> на </a:t>
            </a:r>
            <a:r>
              <a:rPr lang="ru-RU" dirty="0" err="1" smtClean="0"/>
              <a:t>амортизирани</a:t>
            </a:r>
            <a:r>
              <a:rPr lang="ru-RU" dirty="0" smtClean="0"/>
              <a:t> общи части на </a:t>
            </a:r>
            <a:r>
              <a:rPr lang="ru-RU" dirty="0" err="1" smtClean="0"/>
              <a:t>системите</a:t>
            </a:r>
            <a:r>
              <a:rPr lang="ru-RU" dirty="0" smtClean="0"/>
              <a:t> за отопление, </a:t>
            </a:r>
            <a:r>
              <a:rPr lang="ru-RU" dirty="0" err="1" smtClean="0"/>
              <a:t>охлаждане</a:t>
            </a:r>
            <a:r>
              <a:rPr lang="ru-RU" dirty="0" smtClean="0"/>
              <a:t> и </a:t>
            </a:r>
            <a:r>
              <a:rPr lang="ru-RU" dirty="0" err="1" smtClean="0"/>
              <a:t>вентилация</a:t>
            </a:r>
            <a:r>
              <a:rPr lang="ru-RU" dirty="0" smtClean="0"/>
              <a:t> на </a:t>
            </a:r>
            <a:r>
              <a:rPr lang="ru-RU" dirty="0" err="1" smtClean="0"/>
              <a:t>сградата</a:t>
            </a:r>
            <a:r>
              <a:rPr lang="ru-RU" dirty="0" smtClean="0"/>
              <a:t> за </a:t>
            </a:r>
            <a:r>
              <a:rPr lang="ru-RU" dirty="0" err="1" smtClean="0"/>
              <a:t>повишаване</a:t>
            </a:r>
            <a:r>
              <a:rPr lang="ru-RU" dirty="0" smtClean="0"/>
              <a:t> на </a:t>
            </a:r>
            <a:r>
              <a:rPr lang="ru-RU" dirty="0" err="1" smtClean="0"/>
              <a:t>енергийната</a:t>
            </a:r>
            <a:r>
              <a:rPr lang="ru-RU" dirty="0" smtClean="0"/>
              <a:t> им </a:t>
            </a:r>
            <a:r>
              <a:rPr lang="ru-RU" dirty="0" err="1" smtClean="0"/>
              <a:t>ефективност</a:t>
            </a:r>
            <a:r>
              <a:rPr lang="ru-RU" dirty="0" smtClean="0"/>
              <a:t>;</a:t>
            </a:r>
          </a:p>
          <a:p>
            <a:pPr marL="171450" lvl="1" indent="-171450" fontAlgn="auto">
              <a:spcBef>
                <a:spcPts val="0"/>
              </a:spcBef>
              <a:spcAft>
                <a:spcPts val="0"/>
              </a:spcAft>
              <a:buClr>
                <a:schemeClr val="bg1"/>
              </a:buClr>
              <a:buFont typeface="Arial" panose="020B0604020202020204" pitchFamily="34" charset="0"/>
              <a:buChar char="•"/>
              <a:defRPr/>
            </a:pPr>
            <a:r>
              <a:rPr lang="ru-RU" dirty="0" smtClean="0"/>
              <a:t>реконструкция на </a:t>
            </a:r>
            <a:r>
              <a:rPr lang="ru-RU" dirty="0" err="1" smtClean="0"/>
              <a:t>вертикална</a:t>
            </a:r>
            <a:r>
              <a:rPr lang="ru-RU" dirty="0" smtClean="0"/>
              <a:t> система за отопление в </a:t>
            </a:r>
            <a:r>
              <a:rPr lang="ru-RU" dirty="0" err="1" smtClean="0"/>
              <a:t>хоризонтална</a:t>
            </a:r>
            <a:r>
              <a:rPr lang="ru-RU" dirty="0" smtClean="0"/>
              <a:t> с </a:t>
            </a:r>
            <a:r>
              <a:rPr lang="ru-RU" dirty="0" err="1" smtClean="0"/>
              <a:t>осигуряване</a:t>
            </a:r>
            <a:r>
              <a:rPr lang="ru-RU" dirty="0" smtClean="0"/>
              <a:t> на </a:t>
            </a:r>
            <a:r>
              <a:rPr lang="ru-RU" dirty="0" err="1" smtClean="0"/>
              <a:t>индивидуално</a:t>
            </a:r>
            <a:r>
              <a:rPr lang="ru-RU" dirty="0" smtClean="0"/>
              <a:t> </a:t>
            </a:r>
            <a:r>
              <a:rPr lang="ru-RU" dirty="0" err="1" smtClean="0"/>
              <a:t>отчитане</a:t>
            </a:r>
            <a:r>
              <a:rPr lang="ru-RU" dirty="0" smtClean="0"/>
              <a:t> на </a:t>
            </a:r>
            <a:r>
              <a:rPr lang="ru-RU" dirty="0" err="1" smtClean="0"/>
              <a:t>разход</a:t>
            </a:r>
            <a:r>
              <a:rPr lang="ru-RU" dirty="0" smtClean="0"/>
              <a:t> на </a:t>
            </a:r>
            <a:r>
              <a:rPr lang="ru-RU" dirty="0" err="1" smtClean="0"/>
              <a:t>топлина</a:t>
            </a:r>
            <a:r>
              <a:rPr lang="ru-RU" dirty="0" smtClean="0"/>
              <a:t> за </a:t>
            </a:r>
            <a:r>
              <a:rPr lang="ru-RU" dirty="0" err="1" smtClean="0"/>
              <a:t>всеки</a:t>
            </a:r>
            <a:r>
              <a:rPr lang="ru-RU" dirty="0" smtClean="0"/>
              <a:t> ССО в </a:t>
            </a:r>
            <a:r>
              <a:rPr lang="ru-RU" dirty="0" err="1" smtClean="0"/>
              <a:t>сградата</a:t>
            </a:r>
            <a:r>
              <a:rPr lang="ru-RU" dirty="0" smtClean="0"/>
              <a:t>;</a:t>
            </a:r>
          </a:p>
          <a:p>
            <a:pPr marL="171450" lvl="1" indent="-171450" fontAlgn="auto">
              <a:spcBef>
                <a:spcPts val="0"/>
              </a:spcBef>
              <a:spcAft>
                <a:spcPts val="0"/>
              </a:spcAft>
              <a:buClr>
                <a:schemeClr val="bg1"/>
              </a:buClr>
              <a:buFont typeface="Arial" panose="020B0604020202020204" pitchFamily="34" charset="0"/>
              <a:buChar char="•"/>
              <a:defRPr/>
            </a:pPr>
            <a:r>
              <a:rPr lang="ru-RU" dirty="0" smtClean="0"/>
              <a:t>ремонт или </a:t>
            </a:r>
            <a:r>
              <a:rPr lang="ru-RU" dirty="0" err="1" smtClean="0"/>
              <a:t>подмяна</a:t>
            </a:r>
            <a:r>
              <a:rPr lang="ru-RU" dirty="0" smtClean="0"/>
              <a:t> на </a:t>
            </a:r>
            <a:r>
              <a:rPr lang="ru-RU" dirty="0" err="1" smtClean="0"/>
              <a:t>електрическата</a:t>
            </a:r>
            <a:r>
              <a:rPr lang="ru-RU" dirty="0" smtClean="0"/>
              <a:t> </a:t>
            </a:r>
            <a:r>
              <a:rPr lang="ru-RU" dirty="0" err="1" smtClean="0"/>
              <a:t>инсталация</a:t>
            </a:r>
            <a:r>
              <a:rPr lang="ru-RU" dirty="0" smtClean="0"/>
              <a:t> в </a:t>
            </a:r>
            <a:r>
              <a:rPr lang="ru-RU" dirty="0" err="1" smtClean="0"/>
              <a:t>общите</a:t>
            </a:r>
            <a:r>
              <a:rPr lang="ru-RU" dirty="0" smtClean="0"/>
              <a:t> части на </a:t>
            </a:r>
            <a:r>
              <a:rPr lang="ru-RU" dirty="0" err="1" smtClean="0"/>
              <a:t>сградата</a:t>
            </a:r>
            <a:r>
              <a:rPr lang="ru-RU" dirty="0" smtClean="0"/>
              <a:t> и </a:t>
            </a:r>
            <a:r>
              <a:rPr lang="ru-RU" dirty="0" err="1" smtClean="0"/>
              <a:t>изпълнение</a:t>
            </a:r>
            <a:r>
              <a:rPr lang="ru-RU" dirty="0" smtClean="0"/>
              <a:t> на </a:t>
            </a:r>
            <a:r>
              <a:rPr lang="ru-RU" dirty="0" err="1" smtClean="0"/>
              <a:t>енергоспестяващо</a:t>
            </a:r>
            <a:r>
              <a:rPr lang="ru-RU" dirty="0" smtClean="0"/>
              <a:t> осветление в </a:t>
            </a:r>
            <a:r>
              <a:rPr lang="ru-RU" dirty="0" err="1" smtClean="0"/>
              <a:t>общите</a:t>
            </a:r>
            <a:r>
              <a:rPr lang="ru-RU" dirty="0" smtClean="0"/>
              <a:t> части;</a:t>
            </a:r>
          </a:p>
          <a:p>
            <a:pPr marL="171450" lvl="1" indent="-171450" fontAlgn="auto">
              <a:spcBef>
                <a:spcPts val="0"/>
              </a:spcBef>
              <a:spcAft>
                <a:spcPts val="0"/>
              </a:spcAft>
              <a:buClr>
                <a:schemeClr val="bg1"/>
              </a:buClr>
              <a:buFont typeface="Arial" panose="020B0604020202020204" pitchFamily="34" charset="0"/>
              <a:buChar char="•"/>
              <a:defRPr/>
            </a:pPr>
            <a:r>
              <a:rPr lang="ru-RU" dirty="0" err="1" smtClean="0"/>
              <a:t>инсталиране</a:t>
            </a:r>
            <a:r>
              <a:rPr lang="ru-RU" dirty="0" smtClean="0"/>
              <a:t> на система за автоматично </a:t>
            </a:r>
            <a:r>
              <a:rPr lang="ru-RU" dirty="0" err="1" smtClean="0"/>
              <a:t>централизирано</a:t>
            </a:r>
            <a:r>
              <a:rPr lang="ru-RU" dirty="0" smtClean="0"/>
              <a:t> управление на </a:t>
            </a:r>
            <a:r>
              <a:rPr lang="ru-RU" dirty="0" err="1" smtClean="0"/>
              <a:t>топлоподаването</a:t>
            </a:r>
            <a:r>
              <a:rPr lang="ru-RU" dirty="0" smtClean="0"/>
              <a:t> при </a:t>
            </a:r>
            <a:r>
              <a:rPr lang="ru-RU" dirty="0" err="1" smtClean="0"/>
              <a:t>локални</a:t>
            </a:r>
            <a:r>
              <a:rPr lang="ru-RU" dirty="0" smtClean="0"/>
              <a:t> </a:t>
            </a:r>
            <a:r>
              <a:rPr lang="ru-RU" dirty="0" err="1" smtClean="0"/>
              <a:t>източници</a:t>
            </a:r>
            <a:r>
              <a:rPr lang="ru-RU" dirty="0" smtClean="0"/>
              <a:t>, </a:t>
            </a:r>
            <a:r>
              <a:rPr lang="ru-RU" dirty="0" err="1" smtClean="0"/>
              <a:t>собственост</a:t>
            </a:r>
            <a:r>
              <a:rPr lang="ru-RU" dirty="0" smtClean="0"/>
              <a:t> на ССО; </a:t>
            </a:r>
          </a:p>
          <a:p>
            <a:pPr marL="171450" lvl="1" indent="-171450" fontAlgn="auto">
              <a:spcBef>
                <a:spcPts val="0"/>
              </a:spcBef>
              <a:spcAft>
                <a:spcPts val="0"/>
              </a:spcAft>
              <a:buClr>
                <a:schemeClr val="bg1"/>
              </a:buClr>
              <a:buFont typeface="Arial" panose="020B0604020202020204" pitchFamily="34" charset="0"/>
              <a:buChar char="•"/>
              <a:defRPr/>
            </a:pPr>
            <a:r>
              <a:rPr lang="ru-RU" dirty="0" err="1" smtClean="0"/>
              <a:t>инсталиране</a:t>
            </a:r>
            <a:r>
              <a:rPr lang="ru-RU" dirty="0" smtClean="0"/>
              <a:t> на система за </a:t>
            </a:r>
            <a:r>
              <a:rPr lang="ru-RU" dirty="0" err="1" smtClean="0"/>
              <a:t>автоматизирано</a:t>
            </a:r>
            <a:r>
              <a:rPr lang="ru-RU" dirty="0" smtClean="0"/>
              <a:t> </a:t>
            </a:r>
            <a:r>
              <a:rPr lang="ru-RU" dirty="0" err="1" smtClean="0"/>
              <a:t>централизирано</a:t>
            </a:r>
            <a:r>
              <a:rPr lang="ru-RU" dirty="0" smtClean="0"/>
              <a:t> управление на </a:t>
            </a:r>
            <a:r>
              <a:rPr lang="ru-RU" dirty="0" err="1" smtClean="0"/>
              <a:t>осветлението</a:t>
            </a:r>
            <a:r>
              <a:rPr lang="ru-RU" dirty="0" smtClean="0"/>
              <a:t> в </a:t>
            </a:r>
            <a:r>
              <a:rPr lang="ru-RU" dirty="0" err="1" smtClean="0"/>
              <a:t>общите</a:t>
            </a:r>
            <a:r>
              <a:rPr lang="ru-RU" dirty="0" smtClean="0"/>
              <a:t> части на </a:t>
            </a:r>
            <a:r>
              <a:rPr lang="ru-RU" dirty="0" err="1" smtClean="0"/>
              <a:t>жилищната</a:t>
            </a:r>
            <a:r>
              <a:rPr lang="ru-RU" dirty="0" smtClean="0"/>
              <a:t> </a:t>
            </a:r>
            <a:r>
              <a:rPr lang="ru-RU" dirty="0" err="1" smtClean="0"/>
              <a:t>сграда</a:t>
            </a:r>
            <a:r>
              <a:rPr lang="ru-RU" dirty="0" smtClean="0"/>
              <a:t>;</a:t>
            </a:r>
          </a:p>
          <a:p>
            <a:pPr marL="171450" lvl="1" indent="-171450" fontAlgn="auto">
              <a:spcBef>
                <a:spcPts val="0"/>
              </a:spcBef>
              <a:spcAft>
                <a:spcPts val="0"/>
              </a:spcAft>
              <a:buClr>
                <a:schemeClr val="bg1"/>
              </a:buClr>
              <a:buFont typeface="Arial" panose="020B0604020202020204" pitchFamily="34" charset="0"/>
              <a:buChar char="•"/>
              <a:defRPr/>
            </a:pPr>
            <a:r>
              <a:rPr lang="ru-RU" dirty="0" err="1" smtClean="0"/>
              <a:t>газифициране</a:t>
            </a:r>
            <a:r>
              <a:rPr lang="ru-RU" dirty="0" smtClean="0"/>
              <a:t> на </a:t>
            </a:r>
            <a:r>
              <a:rPr lang="ru-RU" dirty="0" err="1" smtClean="0"/>
              <a:t>сгради</a:t>
            </a:r>
            <a:r>
              <a:rPr lang="ru-RU" dirty="0" smtClean="0"/>
              <a:t> (</a:t>
            </a:r>
            <a:r>
              <a:rPr lang="ru-RU" dirty="0" err="1" smtClean="0"/>
              <a:t>монтиране</a:t>
            </a:r>
            <a:r>
              <a:rPr lang="ru-RU" dirty="0" smtClean="0"/>
              <a:t> на газов котел и </a:t>
            </a:r>
            <a:r>
              <a:rPr lang="ru-RU" dirty="0" err="1" smtClean="0"/>
              <a:t>присъединяване</a:t>
            </a:r>
            <a:r>
              <a:rPr lang="ru-RU" dirty="0" smtClean="0"/>
              <a:t> </a:t>
            </a:r>
            <a:r>
              <a:rPr lang="ru-RU" dirty="0" err="1" smtClean="0"/>
              <a:t>към</a:t>
            </a:r>
            <a:r>
              <a:rPr lang="ru-RU" dirty="0" smtClean="0"/>
              <a:t> </a:t>
            </a:r>
            <a:r>
              <a:rPr lang="ru-RU" dirty="0" err="1" smtClean="0"/>
              <a:t>градска</a:t>
            </a:r>
            <a:r>
              <a:rPr lang="ru-RU" dirty="0" smtClean="0"/>
              <a:t> </a:t>
            </a:r>
            <a:r>
              <a:rPr lang="ru-RU" dirty="0" err="1" smtClean="0"/>
              <a:t>газоразпределителна</a:t>
            </a:r>
            <a:r>
              <a:rPr lang="ru-RU" dirty="0" smtClean="0"/>
              <a:t> мрежа, </a:t>
            </a:r>
            <a:r>
              <a:rPr lang="ru-RU" dirty="0" err="1" smtClean="0"/>
              <a:t>когато</a:t>
            </a:r>
            <a:r>
              <a:rPr lang="ru-RU" dirty="0" smtClean="0"/>
              <a:t> е </a:t>
            </a:r>
            <a:r>
              <a:rPr lang="ru-RU" dirty="0" err="1" smtClean="0"/>
              <a:t>налична</a:t>
            </a:r>
            <a:r>
              <a:rPr lang="ru-RU" dirty="0" smtClean="0"/>
              <a:t> в </a:t>
            </a:r>
            <a:r>
              <a:rPr lang="ru-RU" dirty="0" err="1" smtClean="0"/>
              <a:t>близост</a:t>
            </a:r>
            <a:r>
              <a:rPr lang="ru-RU" dirty="0" smtClean="0"/>
              <a:t> до </a:t>
            </a:r>
            <a:r>
              <a:rPr lang="ru-RU" dirty="0" err="1" smtClean="0"/>
              <a:t>сградата</a:t>
            </a:r>
            <a:r>
              <a:rPr lang="ru-RU" dirty="0" smtClean="0"/>
              <a:t>; </a:t>
            </a:r>
          </a:p>
          <a:p>
            <a:pPr marL="171450" lvl="1" indent="-171450" fontAlgn="auto">
              <a:spcBef>
                <a:spcPts val="0"/>
              </a:spcBef>
              <a:spcAft>
                <a:spcPts val="0"/>
              </a:spcAft>
              <a:buClr>
                <a:schemeClr val="bg1"/>
              </a:buClr>
              <a:buFont typeface="Arial" panose="020B0604020202020204" pitchFamily="34" charset="0"/>
              <a:buChar char="•"/>
              <a:defRPr/>
            </a:pPr>
            <a:r>
              <a:rPr lang="ru-RU" dirty="0" smtClean="0"/>
              <a:t>мерки за </a:t>
            </a:r>
            <a:r>
              <a:rPr lang="ru-RU" dirty="0" err="1" smtClean="0"/>
              <a:t>повишаване</a:t>
            </a:r>
            <a:r>
              <a:rPr lang="ru-RU" dirty="0" smtClean="0"/>
              <a:t> на </a:t>
            </a:r>
            <a:r>
              <a:rPr lang="ru-RU" dirty="0" err="1" smtClean="0"/>
              <a:t>енергийната</a:t>
            </a:r>
            <a:r>
              <a:rPr lang="ru-RU" dirty="0" smtClean="0"/>
              <a:t> </a:t>
            </a:r>
            <a:r>
              <a:rPr lang="ru-RU" dirty="0" err="1" smtClean="0"/>
              <a:t>ефективност</a:t>
            </a:r>
            <a:r>
              <a:rPr lang="ru-RU" dirty="0" smtClean="0"/>
              <a:t> на </a:t>
            </a:r>
            <a:r>
              <a:rPr lang="ru-RU" dirty="0" err="1" smtClean="0"/>
              <a:t>асансьорите</a:t>
            </a:r>
            <a:r>
              <a:rPr lang="ru-RU" dirty="0" smtClean="0"/>
              <a:t>.</a:t>
            </a:r>
          </a:p>
          <a:p>
            <a:pPr marL="0" lvl="1" fontAlgn="auto">
              <a:spcBef>
                <a:spcPts val="0"/>
              </a:spcBef>
              <a:spcAft>
                <a:spcPts val="0"/>
              </a:spcAft>
              <a:buClr>
                <a:schemeClr val="bg1"/>
              </a:buClr>
              <a:defRPr/>
            </a:pPr>
            <a:r>
              <a:rPr lang="ru-RU" b="1" dirty="0" smtClean="0"/>
              <a:t>По </a:t>
            </a:r>
            <a:r>
              <a:rPr lang="ru-RU" b="1" dirty="0" err="1" smtClean="0"/>
              <a:t>програмата</a:t>
            </a:r>
            <a:r>
              <a:rPr lang="ru-RU" b="1" dirty="0" smtClean="0"/>
              <a:t> </a:t>
            </a:r>
            <a:r>
              <a:rPr lang="ru-RU" b="1" dirty="0" err="1" smtClean="0"/>
              <a:t>ще</a:t>
            </a:r>
            <a:r>
              <a:rPr lang="ru-RU" b="1" dirty="0" smtClean="0"/>
              <a:t> се </a:t>
            </a:r>
            <a:r>
              <a:rPr lang="ru-RU" b="1" dirty="0" err="1" smtClean="0"/>
              <a:t>финансира</a:t>
            </a:r>
            <a:r>
              <a:rPr lang="ru-RU" b="1" dirty="0" smtClean="0"/>
              <a:t> </a:t>
            </a:r>
            <a:r>
              <a:rPr lang="ru-RU" b="1" dirty="0" err="1" smtClean="0"/>
              <a:t>икономически</a:t>
            </a:r>
            <a:r>
              <a:rPr lang="ru-RU" b="1" dirty="0" smtClean="0"/>
              <a:t> </a:t>
            </a:r>
            <a:r>
              <a:rPr lang="ru-RU" b="1" dirty="0" err="1" smtClean="0"/>
              <a:t>най-ефективният</a:t>
            </a:r>
            <a:r>
              <a:rPr lang="ru-RU" b="1" dirty="0" smtClean="0"/>
              <a:t> пакет от </a:t>
            </a:r>
            <a:r>
              <a:rPr lang="ru-RU" b="1" dirty="0" err="1" smtClean="0"/>
              <a:t>енергоспестяващи</a:t>
            </a:r>
            <a:r>
              <a:rPr lang="ru-RU" b="1" dirty="0" smtClean="0"/>
              <a:t> мерки за </a:t>
            </a:r>
            <a:r>
              <a:rPr lang="ru-RU" b="1" dirty="0" err="1" smtClean="0"/>
              <a:t>сградата</a:t>
            </a:r>
            <a:r>
              <a:rPr lang="ru-RU" b="1" dirty="0" smtClean="0"/>
              <a:t>, с </a:t>
            </a:r>
            <a:r>
              <a:rPr lang="ru-RU" b="1" dirty="0" err="1" smtClean="0"/>
              <a:t>който</a:t>
            </a:r>
            <a:r>
              <a:rPr lang="ru-RU" b="1" dirty="0" smtClean="0"/>
              <a:t> се </a:t>
            </a:r>
            <a:r>
              <a:rPr lang="ru-RU" b="1" dirty="0" err="1" smtClean="0"/>
              <a:t>постига</a:t>
            </a:r>
            <a:r>
              <a:rPr lang="ru-RU" b="1" dirty="0" smtClean="0"/>
              <a:t> </a:t>
            </a:r>
            <a:r>
              <a:rPr lang="ru-RU" b="1" dirty="0" err="1" smtClean="0"/>
              <a:t>клас</a:t>
            </a:r>
            <a:r>
              <a:rPr lang="ru-RU" b="1" dirty="0" smtClean="0"/>
              <a:t> на </a:t>
            </a:r>
            <a:r>
              <a:rPr lang="ru-RU" b="1" dirty="0" err="1" smtClean="0"/>
              <a:t>енергопотребление</a:t>
            </a:r>
            <a:r>
              <a:rPr lang="ru-RU" b="1" dirty="0" smtClean="0"/>
              <a:t> „С“ в </a:t>
            </a:r>
            <a:r>
              <a:rPr lang="ru-RU" b="1" dirty="0" err="1" smtClean="0"/>
              <a:t>съответствие</a:t>
            </a:r>
            <a:r>
              <a:rPr lang="ru-RU" b="1" dirty="0" smtClean="0"/>
              <a:t> с </a:t>
            </a:r>
            <a:r>
              <a:rPr lang="ru-RU" b="1" dirty="0" err="1" smtClean="0"/>
              <a:t>Наредба</a:t>
            </a:r>
            <a:r>
              <a:rPr lang="ru-RU" b="1" dirty="0" smtClean="0"/>
              <a:t> № 7 от 2004 г. за </a:t>
            </a:r>
            <a:r>
              <a:rPr lang="ru-RU" b="1" dirty="0" err="1" smtClean="0"/>
              <a:t>енергийна</a:t>
            </a:r>
            <a:r>
              <a:rPr lang="ru-RU" b="1" dirty="0" smtClean="0"/>
              <a:t> </a:t>
            </a:r>
            <a:r>
              <a:rPr lang="ru-RU" b="1" dirty="0" err="1" smtClean="0"/>
              <a:t>ефективност</a:t>
            </a:r>
            <a:r>
              <a:rPr lang="ru-RU" b="1" dirty="0" smtClean="0"/>
              <a:t>, </a:t>
            </a:r>
            <a:r>
              <a:rPr lang="ru-RU" b="1" dirty="0" err="1" smtClean="0"/>
              <a:t>топлосъхранение</a:t>
            </a:r>
            <a:r>
              <a:rPr lang="ru-RU" b="1" dirty="0" smtClean="0"/>
              <a:t> и </a:t>
            </a:r>
            <a:r>
              <a:rPr lang="ru-RU" b="1" dirty="0" err="1" smtClean="0"/>
              <a:t>икономия</a:t>
            </a:r>
            <a:r>
              <a:rPr lang="ru-RU" b="1" dirty="0" smtClean="0"/>
              <a:t> на </a:t>
            </a:r>
            <a:r>
              <a:rPr lang="ru-RU" b="1" dirty="0" err="1" smtClean="0"/>
              <a:t>енергия</a:t>
            </a:r>
            <a:r>
              <a:rPr lang="ru-RU" b="1" dirty="0" smtClean="0"/>
              <a:t> в </a:t>
            </a:r>
            <a:r>
              <a:rPr lang="ru-RU" b="1" dirty="0" err="1" smtClean="0"/>
              <a:t>сгради</a:t>
            </a:r>
            <a:r>
              <a:rPr lang="ru-RU" b="1" dirty="0" smtClean="0"/>
              <a:t>.</a:t>
            </a:r>
          </a:p>
          <a:p>
            <a:pPr marL="0" lvl="1" fontAlgn="auto">
              <a:spcBef>
                <a:spcPts val="0"/>
              </a:spcBef>
              <a:spcAft>
                <a:spcPts val="0"/>
              </a:spcAft>
              <a:buClr>
                <a:schemeClr val="bg1"/>
              </a:buClr>
              <a:defRPr/>
            </a:pPr>
            <a:endParaRPr lang="ru-RU" dirty="0" smtClean="0"/>
          </a:p>
          <a:p>
            <a:pPr marL="0" lvl="1" fontAlgn="auto">
              <a:spcBef>
                <a:spcPts val="0"/>
              </a:spcBef>
              <a:spcAft>
                <a:spcPts val="0"/>
              </a:spcAft>
              <a:buClr>
                <a:schemeClr val="bg1"/>
              </a:buClr>
              <a:defRPr/>
            </a:pPr>
            <a:endParaRPr lang="bg-BG"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1601E9-B74C-4DF9-94C2-8617855C3CAA}" type="slidenum">
              <a:rPr lang="bg-BG">
                <a:cs typeface="Arial" charset="0"/>
              </a:rPr>
              <a:pPr fontAlgn="base">
                <a:spcBef>
                  <a:spcPct val="0"/>
                </a:spcBef>
                <a:spcAft>
                  <a:spcPct val="0"/>
                </a:spcAft>
              </a:pPr>
              <a:t>11</a:t>
            </a:fld>
            <a:endParaRPr lang="bg-BG">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fontAlgn="auto">
              <a:spcBef>
                <a:spcPts val="0"/>
              </a:spcBef>
              <a:spcAft>
                <a:spcPts val="0"/>
              </a:spcAft>
              <a:buClr>
                <a:schemeClr val="bg1"/>
              </a:buClr>
              <a:defRPr/>
            </a:pPr>
            <a:endParaRPr lang="bg-BG" dirty="0"/>
          </a:p>
        </p:txBody>
      </p:sp>
      <p:sp>
        <p:nvSpPr>
          <p:cNvPr id="51204"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29D09405-5D01-4396-B955-1046B9639DBF}" type="slidenum">
              <a:rPr lang="bg-BG" sz="1200">
                <a:latin typeface="Calibri" pitchFamily="34" charset="0"/>
              </a:rPr>
              <a:pPr algn="r"/>
              <a:t>12</a:t>
            </a:fld>
            <a:endParaRPr lang="bg-BG"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fontAlgn="auto">
              <a:spcBef>
                <a:spcPts val="0"/>
              </a:spcBef>
              <a:spcAft>
                <a:spcPts val="0"/>
              </a:spcAft>
              <a:buClr>
                <a:schemeClr val="bg1"/>
              </a:buClr>
              <a:defRPr/>
            </a:pPr>
            <a:endParaRPr lang="bg-BG" dirty="0"/>
          </a:p>
        </p:txBody>
      </p:sp>
      <p:sp>
        <p:nvSpPr>
          <p:cNvPr id="4710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FD0D8480-8E7F-4ED7-905E-6B098580C78E}" type="slidenum">
              <a:rPr lang="bg-BG" sz="1200">
                <a:latin typeface="Calibri" pitchFamily="34" charset="0"/>
              </a:rPr>
              <a:pPr algn="r"/>
              <a:t>13</a:t>
            </a:fld>
            <a:endParaRPr lang="bg-BG"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fontAlgn="auto">
              <a:spcBef>
                <a:spcPts val="0"/>
              </a:spcBef>
              <a:spcAft>
                <a:spcPts val="0"/>
              </a:spcAft>
              <a:buClr>
                <a:schemeClr val="bg1"/>
              </a:buClr>
              <a:defRPr/>
            </a:pPr>
            <a:endParaRPr lang="bg-BG" dirty="0"/>
          </a:p>
        </p:txBody>
      </p:sp>
      <p:sp>
        <p:nvSpPr>
          <p:cNvPr id="49156"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D3E2562C-5351-41FC-8075-DF4CFBCD9DDE}" type="slidenum">
              <a:rPr lang="bg-BG" sz="1200">
                <a:latin typeface="Calibri" pitchFamily="34" charset="0"/>
              </a:rPr>
              <a:pPr algn="r"/>
              <a:t>14</a:t>
            </a:fld>
            <a:endParaRPr lang="bg-BG"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bg-BG"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85B1B0-F80F-43BD-A04F-36050930354C}" type="slidenum">
              <a:rPr lang="bg-BG">
                <a:cs typeface="Arial" charset="0"/>
              </a:rPr>
              <a:pPr fontAlgn="base">
                <a:spcBef>
                  <a:spcPct val="0"/>
                </a:spcBef>
                <a:spcAft>
                  <a:spcPct val="0"/>
                </a:spcAft>
              </a:pPr>
              <a:t>15</a:t>
            </a:fld>
            <a:endParaRPr lang="bg-BG">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90305-0D2B-4029-9327-979F013D192D}" type="slidenum">
              <a:rPr lang="bg-BG">
                <a:cs typeface="Arial" charset="0"/>
              </a:rPr>
              <a:pPr fontAlgn="base">
                <a:spcBef>
                  <a:spcPct val="0"/>
                </a:spcBef>
                <a:spcAft>
                  <a:spcPct val="0"/>
                </a:spcAft>
              </a:pPr>
              <a:t>16</a:t>
            </a:fld>
            <a:endParaRPr lang="bg-BG">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bg-BG"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540A5C-F964-453D-BE3C-09A0E7D02135}" type="slidenum">
              <a:rPr lang="bg-BG">
                <a:cs typeface="Arial" charset="0"/>
              </a:rPr>
              <a:pPr fontAlgn="base">
                <a:spcBef>
                  <a:spcPct val="0"/>
                </a:spcBef>
                <a:spcAft>
                  <a:spcPct val="0"/>
                </a:spcAft>
              </a:pPr>
              <a:t>17</a:t>
            </a:fld>
            <a:endParaRPr lang="bg-BG">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bg-BG"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540A5C-F964-453D-BE3C-09A0E7D02135}" type="slidenum">
              <a:rPr lang="bg-BG">
                <a:cs typeface="Arial" charset="0"/>
              </a:rPr>
              <a:pPr fontAlgn="base">
                <a:spcBef>
                  <a:spcPct val="0"/>
                </a:spcBef>
                <a:spcAft>
                  <a:spcPct val="0"/>
                </a:spcAft>
              </a:pPr>
              <a:t>18</a:t>
            </a:fld>
            <a:endParaRPr lang="bg-BG">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285750" lvl="0" indent="-285750" algn="l">
              <a:buClr>
                <a:schemeClr val="bg1"/>
              </a:buClr>
              <a:buFont typeface="Arial" pitchFamily="34" charset="0"/>
              <a:buChar char="•"/>
            </a:pPr>
            <a:r>
              <a:rPr lang="bg-BG" sz="900" noProof="0" dirty="0" smtClean="0">
                <a:solidFill>
                  <a:srgbClr val="000000"/>
                </a:solidFill>
              </a:rPr>
              <a:t>Целта е чрез прилагане на мерки за енергийна ефективност да се постигне намаление на енергопотреблението на домакинствата и реализиране икономия на разходите;</a:t>
            </a:r>
          </a:p>
          <a:p>
            <a:pPr marL="285750" lvl="0" indent="-285750" algn="l">
              <a:buClr>
                <a:schemeClr val="bg1"/>
              </a:buClr>
              <a:buFont typeface="Arial" pitchFamily="34" charset="0"/>
              <a:buChar char="•"/>
            </a:pPr>
            <a:r>
              <a:rPr lang="bg-BG" sz="900" noProof="0" dirty="0" smtClean="0">
                <a:solidFill>
                  <a:srgbClr val="000000"/>
                </a:solidFill>
              </a:rPr>
              <a:t>Не е без значение и средата, която обитаваме, а обновените по програмата сгради ще придобият изцяло нов и модерен облик, ще бъдат обновени и входовете на сградите;</a:t>
            </a:r>
          </a:p>
          <a:p>
            <a:pPr marL="285750" lvl="0" indent="-285750" algn="l">
              <a:buClr>
                <a:schemeClr val="bg1"/>
              </a:buClr>
              <a:buFont typeface="Arial" pitchFamily="34" charset="0"/>
              <a:buChar char="•"/>
            </a:pPr>
            <a:r>
              <a:rPr lang="bg-BG" sz="900" noProof="0" dirty="0" smtClean="0">
                <a:solidFill>
                  <a:srgbClr val="000000"/>
                </a:solidFill>
              </a:rPr>
              <a:t>Програмата ще допринесе за създаване на по-топли, уютни и красиви домове.</a:t>
            </a:r>
          </a:p>
        </p:txBody>
      </p:sp>
      <p:sp>
        <p:nvSpPr>
          <p:cNvPr id="3686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018B2614-49FB-4D73-BF73-37023E33DCC6}" type="slidenum">
              <a:rPr lang="bg-BG" sz="1200">
                <a:latin typeface="Calibri" pitchFamily="34" charset="0"/>
              </a:rPr>
              <a:pPr algn="r"/>
              <a:t>2</a:t>
            </a:fld>
            <a:endParaRPr lang="bg-BG"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285750" lvl="0" indent="-285750" algn="l">
              <a:buClr>
                <a:schemeClr val="bg1"/>
              </a:buClr>
              <a:buFont typeface="Arial" pitchFamily="34" charset="0"/>
              <a:buNone/>
            </a:pPr>
            <a:endParaRPr lang="bg-BG" sz="900" noProof="0" dirty="0" smtClean="0">
              <a:solidFill>
                <a:srgbClr val="000000"/>
              </a:solidFill>
            </a:endParaRPr>
          </a:p>
        </p:txBody>
      </p:sp>
      <p:sp>
        <p:nvSpPr>
          <p:cNvPr id="3686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018B2614-49FB-4D73-BF73-37023E33DCC6}" type="slidenum">
              <a:rPr lang="bg-BG" sz="1200">
                <a:latin typeface="Calibri" pitchFamily="34" charset="0"/>
              </a:rPr>
              <a:pPr algn="r"/>
              <a:t>3</a:t>
            </a:fld>
            <a:endParaRPr lang="bg-BG"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285750" lvl="0" indent="-285750" algn="l">
              <a:buClr>
                <a:schemeClr val="bg1"/>
              </a:buClr>
              <a:buFont typeface="Arial" pitchFamily="34" charset="0"/>
              <a:buNone/>
            </a:pPr>
            <a:endParaRPr lang="bg-BG" sz="900" noProof="0" dirty="0" smtClean="0">
              <a:solidFill>
                <a:srgbClr val="000000"/>
              </a:solidFill>
            </a:endParaRPr>
          </a:p>
        </p:txBody>
      </p:sp>
      <p:sp>
        <p:nvSpPr>
          <p:cNvPr id="3686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018B2614-49FB-4D73-BF73-37023E33DCC6}" type="slidenum">
              <a:rPr lang="bg-BG" sz="1200">
                <a:latin typeface="Calibri" pitchFamily="34" charset="0"/>
              </a:rPr>
              <a:pPr algn="r"/>
              <a:t>4</a:t>
            </a:fld>
            <a:endParaRPr lang="bg-BG"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buClr>
                <a:schemeClr val="bg1"/>
              </a:buClr>
              <a:buSzPct val="100000"/>
              <a:buFont typeface="Wingdings" pitchFamily="2" charset="2"/>
              <a:buNone/>
              <a:defRPr/>
            </a:pPr>
            <a:r>
              <a:rPr lang="bg-BG" b="1" noProof="0" dirty="0" smtClean="0">
                <a:latin typeface="Times New Roman" panose="02020603050405020304" pitchFamily="18" charset="0"/>
                <a:cs typeface="Times New Roman" panose="02020603050405020304" pitchFamily="18" charset="0"/>
              </a:rPr>
              <a:t>Финансова помощ</a:t>
            </a:r>
          </a:p>
          <a:p>
            <a:pPr fontAlgn="auto">
              <a:spcBef>
                <a:spcPts val="0"/>
              </a:spcBef>
              <a:spcAft>
                <a:spcPts val="0"/>
              </a:spcAft>
              <a:buClr>
                <a:schemeClr val="bg1"/>
              </a:buClr>
              <a:buSzPct val="100000"/>
              <a:buFont typeface="Wingdings" pitchFamily="2" charset="2"/>
              <a:buNone/>
              <a:defRPr/>
            </a:pPr>
            <a:r>
              <a:rPr lang="bg-BG" noProof="0" dirty="0" smtClean="0">
                <a:latin typeface="Times New Roman" panose="02020603050405020304" pitchFamily="18" charset="0"/>
                <a:cs typeface="Times New Roman" panose="02020603050405020304" pitchFamily="18" charset="0"/>
              </a:rPr>
              <a:t>Одобрените сгради ще получат до </a:t>
            </a:r>
            <a:r>
              <a:rPr lang="bg-BG" noProof="0" dirty="0" err="1" smtClean="0">
                <a:latin typeface="Times New Roman" panose="02020603050405020304" pitchFamily="18" charset="0"/>
                <a:cs typeface="Times New Roman" panose="02020603050405020304" pitchFamily="18" charset="0"/>
              </a:rPr>
              <a:t>100%</a:t>
            </a:r>
            <a:r>
              <a:rPr lang="bg-BG" noProof="0" dirty="0" smtClean="0">
                <a:latin typeface="Times New Roman" panose="02020603050405020304" pitchFamily="18" charset="0"/>
                <a:cs typeface="Times New Roman" panose="02020603050405020304" pitchFamily="18" charset="0"/>
              </a:rPr>
              <a:t> безвъзмездна финансова помощ. </a:t>
            </a:r>
          </a:p>
          <a:p>
            <a:pPr fontAlgn="auto">
              <a:spcBef>
                <a:spcPts val="0"/>
              </a:spcBef>
              <a:spcAft>
                <a:spcPts val="0"/>
              </a:spcAft>
              <a:buClr>
                <a:schemeClr val="bg1"/>
              </a:buClr>
              <a:buSzPct val="100000"/>
              <a:buFont typeface="Wingdings" pitchFamily="2" charset="2"/>
              <a:buNone/>
              <a:defRPr/>
            </a:pPr>
            <a:r>
              <a:rPr lang="bg-BG" noProof="0" dirty="0" smtClean="0">
                <a:latin typeface="Times New Roman" panose="02020603050405020304" pitchFamily="18" charset="0"/>
                <a:cs typeface="Times New Roman" panose="02020603050405020304" pitchFamily="18" charset="0"/>
              </a:rPr>
              <a:t>Собственици на самостоятелни обекти, в които се упражнява стопанска дейност и са получатели на минимална помощ, съгласно механизма на схемата за минимална помощ техните разходи ще се покриват от минималната помощ, а когато са извън обхвата на схемата за минимална помощ ще заплащат съответната част от разходите, която се пада на съответния обект.</a:t>
            </a:r>
          </a:p>
          <a:p>
            <a:pPr fontAlgn="auto">
              <a:spcBef>
                <a:spcPts val="0"/>
              </a:spcBef>
              <a:spcAft>
                <a:spcPts val="0"/>
              </a:spcAft>
              <a:buClr>
                <a:schemeClr val="bg1"/>
              </a:buClr>
              <a:buSzPct val="100000"/>
              <a:buFont typeface="Wingdings" pitchFamily="2" charset="2"/>
              <a:buNone/>
              <a:defRPr/>
            </a:pPr>
            <a:r>
              <a:rPr lang="bg-BG" b="1" noProof="0" dirty="0" smtClean="0">
                <a:latin typeface="Times New Roman" panose="02020603050405020304" pitchFamily="18" charset="0"/>
                <a:cs typeface="Times New Roman" panose="02020603050405020304" pitchFamily="18" charset="0"/>
              </a:rPr>
              <a:t>Критерии за подбор на жилищни сгради за обновяване</a:t>
            </a:r>
          </a:p>
          <a:p>
            <a:pPr fontAlgn="auto">
              <a:spcBef>
                <a:spcPts val="0"/>
              </a:spcBef>
              <a:spcAft>
                <a:spcPts val="0"/>
              </a:spcAft>
              <a:buClr>
                <a:schemeClr val="bg1"/>
              </a:buClr>
              <a:buSzPct val="100000"/>
              <a:buFont typeface="Wingdings" pitchFamily="2" charset="2"/>
              <a:buNone/>
              <a:defRPr/>
            </a:pPr>
            <a:r>
              <a:rPr lang="bg-BG" noProof="0" dirty="0" smtClean="0">
                <a:latin typeface="Times New Roman" panose="02020603050405020304" pitchFamily="18" charset="0"/>
                <a:cs typeface="Times New Roman" panose="02020603050405020304" pitchFamily="18" charset="0"/>
              </a:rPr>
              <a:t>Сградите, отговарящи на условията за допустимост, ще бъдат избрани да получат безвъзмездна финансова помощ, ако отговарят на следните условия:</a:t>
            </a:r>
          </a:p>
          <a:p>
            <a:pPr marL="171450" indent="-171450" fontAlgn="auto">
              <a:spcBef>
                <a:spcPts val="0"/>
              </a:spcBef>
              <a:spcAft>
                <a:spcPts val="0"/>
              </a:spcAft>
              <a:buClr>
                <a:schemeClr val="bg1"/>
              </a:buClr>
              <a:buSzPct val="100000"/>
              <a:buFont typeface="Arial" panose="020B0604020202020204" pitchFamily="34" charset="0"/>
              <a:buChar char="•"/>
              <a:defRPr/>
            </a:pPr>
            <a:r>
              <a:rPr lang="bg-BG" noProof="0" dirty="0" smtClean="0">
                <a:latin typeface="Times New Roman" panose="02020603050405020304" pitchFamily="18" charset="0"/>
                <a:cs typeface="Times New Roman" panose="02020603050405020304" pitchFamily="18" charset="0"/>
              </a:rPr>
              <a:t>Регистрирано e </a:t>
            </a:r>
            <a:r>
              <a:rPr lang="bg-BG" noProof="0" dirty="0" err="1" smtClean="0">
                <a:latin typeface="Times New Roman" panose="02020603050405020304" pitchFamily="18" charset="0"/>
                <a:cs typeface="Times New Roman" panose="02020603050405020304" pitchFamily="18" charset="0"/>
              </a:rPr>
              <a:t>СС</a:t>
            </a:r>
            <a:r>
              <a:rPr lang="bg-BG" noProof="0" dirty="0" smtClean="0">
                <a:latin typeface="Times New Roman" panose="02020603050405020304" pitchFamily="18" charset="0"/>
                <a:cs typeface="Times New Roman" panose="02020603050405020304" pitchFamily="18" charset="0"/>
              </a:rPr>
              <a:t> на цялата сграда по реда и условията на чл. 25, ал. 1 от </a:t>
            </a:r>
            <a:r>
              <a:rPr lang="bg-BG" noProof="0" dirty="0" err="1" smtClean="0">
                <a:latin typeface="Times New Roman" panose="02020603050405020304" pitchFamily="18" charset="0"/>
                <a:cs typeface="Times New Roman" panose="02020603050405020304" pitchFamily="18" charset="0"/>
              </a:rPr>
              <a:t>ЗУЕС</a:t>
            </a:r>
            <a:r>
              <a:rPr lang="bg-BG" noProof="0" dirty="0" smtClean="0">
                <a:latin typeface="Times New Roman" panose="02020603050405020304" pitchFamily="18" charset="0"/>
                <a:cs typeface="Times New Roman" panose="02020603050405020304" pitchFamily="18" charset="0"/>
              </a:rPr>
              <a:t> и са взети всички изискуеми решения в съответствие с изискванията на закона и настоящите указания – документ удостоверяващ вписването на сдружението в публичния регистър на съответната община (съгласно </a:t>
            </a:r>
            <a:r>
              <a:rPr lang="bg-BG" noProof="0" dirty="0" err="1" smtClean="0">
                <a:latin typeface="Times New Roman" panose="02020603050405020304" pitchFamily="18" charset="0"/>
                <a:cs typeface="Times New Roman" panose="02020603050405020304" pitchFamily="18" charset="0"/>
              </a:rPr>
              <a:t>ЗУЕС</a:t>
            </a:r>
            <a:r>
              <a:rPr lang="bg-BG" noProof="0" dirty="0" smtClean="0">
                <a:latin typeface="Times New Roman" panose="02020603050405020304" pitchFamily="18" charset="0"/>
                <a:cs typeface="Times New Roman" panose="02020603050405020304" pitchFamily="18" charset="0"/>
              </a:rPr>
              <a:t>), в регистър БУЛСТАТ и протокол от общото събрание;</a:t>
            </a:r>
          </a:p>
          <a:p>
            <a:pPr marL="171450" indent="-171450" fontAlgn="auto">
              <a:spcBef>
                <a:spcPts val="0"/>
              </a:spcBef>
              <a:spcAft>
                <a:spcPts val="0"/>
              </a:spcAft>
              <a:buClr>
                <a:schemeClr val="bg1"/>
              </a:buClr>
              <a:buSzPct val="100000"/>
              <a:buFont typeface="Arial" panose="020B0604020202020204" pitchFamily="34" charset="0"/>
              <a:buChar char="•"/>
              <a:defRPr/>
            </a:pPr>
            <a:r>
              <a:rPr lang="bg-BG" noProof="0" dirty="0" smtClean="0">
                <a:latin typeface="Times New Roman" panose="02020603050405020304" pitchFamily="18" charset="0"/>
                <a:cs typeface="Times New Roman" panose="02020603050405020304" pitchFamily="18" charset="0"/>
              </a:rPr>
              <a:t>Сградата е допустима съгласно изискванията на програмата;</a:t>
            </a:r>
          </a:p>
          <a:p>
            <a:pPr marL="171450" indent="-171450" fontAlgn="auto">
              <a:spcBef>
                <a:spcPts val="0"/>
              </a:spcBef>
              <a:spcAft>
                <a:spcPts val="0"/>
              </a:spcAft>
              <a:buClr>
                <a:schemeClr val="bg1"/>
              </a:buClr>
              <a:buSzPct val="100000"/>
              <a:buFont typeface="Arial" panose="020B0604020202020204" pitchFamily="34" charset="0"/>
              <a:buChar char="•"/>
              <a:defRPr/>
            </a:pPr>
            <a:r>
              <a:rPr lang="bg-BG" noProof="0" dirty="0" smtClean="0">
                <a:latin typeface="Times New Roman" panose="02020603050405020304" pitchFamily="18" charset="0"/>
                <a:cs typeface="Times New Roman" panose="02020603050405020304" pitchFamily="18" charset="0"/>
              </a:rPr>
              <a:t>Има съгласие на всички </a:t>
            </a:r>
            <a:r>
              <a:rPr lang="bg-BG" noProof="0" dirty="0" err="1" smtClean="0">
                <a:latin typeface="Times New Roman" panose="02020603050405020304" pitchFamily="18" charset="0"/>
                <a:cs typeface="Times New Roman" panose="02020603050405020304" pitchFamily="18" charset="0"/>
              </a:rPr>
              <a:t>ССО</a:t>
            </a:r>
            <a:r>
              <a:rPr lang="bg-BG" noProof="0" dirty="0" smtClean="0">
                <a:latin typeface="Times New Roman" panose="02020603050405020304" pitchFamily="18" charset="0"/>
                <a:cs typeface="Times New Roman" panose="02020603050405020304" pitchFamily="18" charset="0"/>
              </a:rPr>
              <a:t>, които използват самостоятелните обекти или части от тях за извършване на стопанска дейност, както и за отдаване под наем или извършване на дейност от търговци и/или лица със свободни професии за стопанска дейност, да за получаване на минимална помощ съгласно механизма на програмата за минимални помощи, както и за заплащане на съответните разходи, когато това е приложимо (включително попълване на съответните декларации).</a:t>
            </a:r>
          </a:p>
          <a:p>
            <a:pPr fontAlgn="auto">
              <a:spcBef>
                <a:spcPts val="0"/>
              </a:spcBef>
              <a:spcAft>
                <a:spcPts val="0"/>
              </a:spcAft>
              <a:buClr>
                <a:schemeClr val="bg1"/>
              </a:buClr>
              <a:buSzPct val="100000"/>
              <a:buFont typeface="Arial" panose="020B0604020202020204" pitchFamily="34" charset="0"/>
              <a:buNone/>
              <a:defRPr/>
            </a:pPr>
            <a:r>
              <a:rPr lang="bg-BG" noProof="0" dirty="0" smtClean="0">
                <a:latin typeface="Times New Roman" panose="02020603050405020304" pitchFamily="18" charset="0"/>
                <a:cs typeface="Times New Roman" panose="02020603050405020304" pitchFamily="18" charset="0"/>
              </a:rPr>
              <a:t>Общината следва да създаде механизъм за контрол и гарантиране изпълнението на посочените условия за стопанските обекти, както и за изпълнение на условията на схемата за минимална помощ, респ. условия за заплащане (събиране) на разходите, когато това е приложимо.</a:t>
            </a:r>
          </a:p>
          <a:p>
            <a:pPr fontAlgn="auto">
              <a:spcBef>
                <a:spcPts val="0"/>
              </a:spcBef>
              <a:spcAft>
                <a:spcPts val="0"/>
              </a:spcAft>
              <a:buClr>
                <a:schemeClr val="bg1"/>
              </a:buClr>
              <a:buSzPct val="100000"/>
              <a:buFont typeface="Wingdings" pitchFamily="2" charset="2"/>
              <a:buNone/>
              <a:defRPr/>
            </a:pPr>
            <a:r>
              <a:rPr lang="bg-BG" b="1" noProof="0" dirty="0" smtClean="0">
                <a:latin typeface="Times New Roman" panose="02020603050405020304" pitchFamily="18" charset="0"/>
                <a:cs typeface="Times New Roman" panose="02020603050405020304" pitchFamily="18" charset="0"/>
              </a:rPr>
              <a:t>Критерии и правила за оценка на жилищните сгради</a:t>
            </a:r>
          </a:p>
          <a:p>
            <a:pPr fontAlgn="auto">
              <a:spcBef>
                <a:spcPts val="0"/>
              </a:spcBef>
              <a:spcAft>
                <a:spcPts val="0"/>
              </a:spcAft>
              <a:buClr>
                <a:schemeClr val="bg1"/>
              </a:buClr>
              <a:buSzPct val="100000"/>
              <a:buFont typeface="Wingdings" pitchFamily="2" charset="2"/>
              <a:buNone/>
              <a:defRPr/>
            </a:pPr>
            <a:r>
              <a:rPr lang="bg-BG" noProof="0" dirty="0" smtClean="0">
                <a:latin typeface="Times New Roman" panose="02020603050405020304" pitchFamily="18" charset="0"/>
                <a:cs typeface="Times New Roman" panose="02020603050405020304" pitchFamily="18" charset="0"/>
              </a:rPr>
              <a:t>Положително ще бъдат оценени всички сгради, отговарящи на критериите за допустимост и подбор и ще получат одобрение за получаване на финансова помощ по реда на заявяване и до изчерпване на наличния публичен финансов ресурс. Редът на заявяване се определя от момента на изпълнение на всички изисквания към заявлението.</a:t>
            </a:r>
            <a:endParaRPr lang="bg-BG" noProof="0" dirty="0">
              <a:latin typeface="Times New Roman" panose="02020603050405020304" pitchFamily="18" charset="0"/>
              <a:cs typeface="Times New Roman" panose="02020603050405020304" pitchFamily="18" charset="0"/>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FB6267-A7A3-4D7B-8882-1056245A9F31}" type="slidenum">
              <a:rPr lang="bg-BG">
                <a:cs typeface="Arial" charset="0"/>
              </a:rPr>
              <a:pPr fontAlgn="base">
                <a:spcBef>
                  <a:spcPct val="0"/>
                </a:spcBef>
                <a:spcAft>
                  <a:spcPct val="0"/>
                </a:spcAft>
              </a:pPr>
              <a:t>5</a:t>
            </a:fld>
            <a:endParaRPr lang="bg-BG">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buClr>
                <a:schemeClr val="bg1"/>
              </a:buClr>
              <a:buSzPct val="100000"/>
              <a:buFont typeface="Wingdings" pitchFamily="2" charset="2"/>
              <a:buNone/>
              <a:defRPr/>
            </a:pPr>
            <a:endParaRPr lang="bg-BG" noProof="0" dirty="0" smtClean="0">
              <a:latin typeface="Times New Roman" panose="02020603050405020304" pitchFamily="18" charset="0"/>
              <a:cs typeface="Times New Roman" panose="02020603050405020304" pitchFamily="18" charset="0"/>
            </a:endParaRPr>
          </a:p>
        </p:txBody>
      </p:sp>
      <p:sp>
        <p:nvSpPr>
          <p:cNvPr id="40964"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BCD469EE-D114-425E-BC13-6D091766E0F6}" type="slidenum">
              <a:rPr lang="bg-BG" sz="1200">
                <a:latin typeface="Calibri" pitchFamily="34" charset="0"/>
              </a:rPr>
              <a:pPr algn="r"/>
              <a:t>6</a:t>
            </a:fld>
            <a:endParaRPr lang="bg-BG"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buClr>
                <a:schemeClr val="bg1"/>
              </a:buClr>
              <a:buSzPct val="100000"/>
              <a:buFont typeface="Wingdings" pitchFamily="2" charset="2"/>
              <a:buNone/>
              <a:defRPr/>
            </a:pPr>
            <a:r>
              <a:rPr lang="bg-BG" noProof="0" dirty="0" smtClean="0">
                <a:latin typeface="Times New Roman" panose="02020603050405020304" pitchFamily="18" charset="0"/>
                <a:cs typeface="Times New Roman" panose="02020603050405020304" pitchFamily="18" charset="0"/>
              </a:rPr>
              <a:t>Програмата се реализира съгласно схема за минимална помощ в съответствие с разпоредбите на Регламент (ЕС) №1407/2013 на Комисията от 18 декември 2013 г. относно прилагането на членове 107 и 108 от Договора за функциониране на ЕС към помощта </a:t>
            </a:r>
            <a:r>
              <a:rPr lang="bg-BG" noProof="0" dirty="0" err="1" smtClean="0">
                <a:latin typeface="Times New Roman" panose="02020603050405020304" pitchFamily="18" charset="0"/>
                <a:cs typeface="Times New Roman" panose="02020603050405020304" pitchFamily="18" charset="0"/>
              </a:rPr>
              <a:t>de</a:t>
            </a:r>
            <a:r>
              <a:rPr lang="bg-BG" noProof="0" dirty="0" smtClean="0">
                <a:latin typeface="Times New Roman" panose="02020603050405020304" pitchFamily="18" charset="0"/>
                <a:cs typeface="Times New Roman" panose="02020603050405020304" pitchFamily="18" charset="0"/>
              </a:rPr>
              <a:t> </a:t>
            </a:r>
            <a:r>
              <a:rPr lang="bg-BG" noProof="0" dirty="0" err="1" smtClean="0">
                <a:latin typeface="Times New Roman" panose="02020603050405020304" pitchFamily="18" charset="0"/>
                <a:cs typeface="Times New Roman" panose="02020603050405020304" pitchFamily="18" charset="0"/>
              </a:rPr>
              <a:t>minimis</a:t>
            </a:r>
            <a:r>
              <a:rPr lang="bg-BG" noProof="0" dirty="0" smtClean="0">
                <a:latin typeface="Times New Roman" panose="02020603050405020304" pitchFamily="18" charset="0"/>
                <a:cs typeface="Times New Roman" panose="02020603050405020304" pitchFamily="18" charset="0"/>
              </a:rPr>
              <a:t> (OB L 352 от 24.12.2013 г.) Условията на схемата </a:t>
            </a:r>
            <a:r>
              <a:rPr lang="bg-BG" noProof="0" dirty="0" smtClean="0">
                <a:latin typeface="Times New Roman" panose="02020603050405020304" pitchFamily="18" charset="0"/>
                <a:cs typeface="Times New Roman" panose="02020603050405020304" pitchFamily="18" charset="0"/>
              </a:rPr>
              <a:t>са</a:t>
            </a:r>
            <a:r>
              <a:rPr lang="bg-BG" baseline="0" noProof="0" dirty="0" smtClean="0">
                <a:latin typeface="Times New Roman" panose="02020603050405020304" pitchFamily="18" charset="0"/>
                <a:cs typeface="Times New Roman" panose="02020603050405020304" pitchFamily="18" charset="0"/>
              </a:rPr>
              <a:t> </a:t>
            </a:r>
            <a:r>
              <a:rPr lang="bg-BG" noProof="0" dirty="0" smtClean="0">
                <a:latin typeface="Times New Roman" panose="02020603050405020304" pitchFamily="18" charset="0"/>
                <a:cs typeface="Times New Roman" panose="02020603050405020304" pitchFamily="18" charset="0"/>
              </a:rPr>
              <a:t>предоставени </a:t>
            </a:r>
            <a:r>
              <a:rPr lang="bg-BG" noProof="0" dirty="0" smtClean="0">
                <a:latin typeface="Times New Roman" panose="02020603050405020304" pitchFamily="18" charset="0"/>
                <a:cs typeface="Times New Roman" panose="02020603050405020304" pitchFamily="18" charset="0"/>
              </a:rPr>
              <a:t>в допълнителни </a:t>
            </a:r>
            <a:r>
              <a:rPr lang="bg-BG" noProof="0" dirty="0" smtClean="0">
                <a:latin typeface="Times New Roman" panose="02020603050405020304" pitchFamily="18" charset="0"/>
                <a:cs typeface="Times New Roman" panose="02020603050405020304" pitchFamily="18" charset="0"/>
              </a:rPr>
              <a:t>указания към Методическите указания по програмата. </a:t>
            </a:r>
            <a:r>
              <a:rPr lang="bg-BG" noProof="0" dirty="0" smtClean="0">
                <a:latin typeface="Times New Roman" panose="02020603050405020304" pitchFamily="18" charset="0"/>
                <a:cs typeface="Times New Roman" panose="02020603050405020304" pitchFamily="18" charset="0"/>
              </a:rPr>
              <a:t>Съответната община ще бъде администратор на минимална помощ за </a:t>
            </a:r>
            <a:r>
              <a:rPr lang="bg-BG" noProof="0" dirty="0" err="1" smtClean="0">
                <a:latin typeface="Times New Roman" panose="02020603050405020304" pitchFamily="18" charset="0"/>
                <a:cs typeface="Times New Roman" panose="02020603050405020304" pitchFamily="18" charset="0"/>
              </a:rPr>
              <a:t>БФП</a:t>
            </a:r>
            <a:r>
              <a:rPr lang="bg-BG" noProof="0" dirty="0" smtClean="0">
                <a:latin typeface="Times New Roman" panose="02020603050405020304" pitchFamily="18" charset="0"/>
                <a:cs typeface="Times New Roman" panose="02020603050405020304" pitchFamily="18" charset="0"/>
              </a:rPr>
              <a:t> предоставена на нейна територия, съобразно Закона за държавните помощи.</a:t>
            </a:r>
          </a:p>
          <a:p>
            <a:pPr fontAlgn="auto">
              <a:spcBef>
                <a:spcPts val="0"/>
              </a:spcBef>
              <a:spcAft>
                <a:spcPts val="0"/>
              </a:spcAft>
              <a:buClr>
                <a:schemeClr val="bg1"/>
              </a:buClr>
              <a:buSzPct val="100000"/>
              <a:buFont typeface="Wingdings" pitchFamily="2" charset="2"/>
              <a:buNone/>
              <a:defRPr/>
            </a:pPr>
            <a:r>
              <a:rPr lang="bg-BG" noProof="0" dirty="0" smtClean="0">
                <a:latin typeface="Times New Roman" panose="02020603050405020304" pitchFamily="18" charset="0"/>
                <a:cs typeface="Times New Roman" panose="02020603050405020304" pitchFamily="18" charset="0"/>
              </a:rPr>
              <a:t>При наличие на собственици на самостоятелни обекти в сградата, в които се упражнява стопанска дейност, но са извън обхвата на схемата за минимална помощ, същите ще заплащат на общината съответната част от разходите за обновяването на припадащите им се общи части и разходите за дейностите в съответния самостоятелен обект. „Минимална помощ” е помощта, която не нарушава и не застрашава конкуренцията или има незначително въздействие върху нея поради своя минимален размер, както е дефинирано в действащия Регламент на ЕО относно прилагането на членове 107 и 108 от Договора за функциониране на Европейския съюз по отношение на минималната помощ (Регламент (ЕО) № 1998/2006 на Комисията от 15.12.2006 г. относно прилагането на членове 87 и 88 от Договора към минималната помощ. Размерът на минимална помощ е 200 000 евро / 396 000 лв.</a:t>
            </a:r>
          </a:p>
        </p:txBody>
      </p:sp>
      <p:sp>
        <p:nvSpPr>
          <p:cNvPr id="40964"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BCD469EE-D114-425E-BC13-6D091766E0F6}" type="slidenum">
              <a:rPr lang="bg-BG" sz="1200">
                <a:latin typeface="Calibri" pitchFamily="34" charset="0"/>
              </a:rPr>
              <a:pPr algn="r"/>
              <a:t>7</a:t>
            </a:fld>
            <a:endParaRPr lang="bg-BG"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buClr>
                <a:schemeClr val="bg1"/>
              </a:buClr>
              <a:buSzPct val="100000"/>
              <a:buFont typeface="Wingdings" pitchFamily="2" charset="2"/>
              <a:buNone/>
              <a:defRPr/>
            </a:pPr>
            <a:endParaRPr lang="fr-FR" dirty="0">
              <a:latin typeface="Times New Roman" panose="02020603050405020304" pitchFamily="18" charset="0"/>
              <a:cs typeface="Times New Roman" panose="02020603050405020304" pitchFamily="18" charset="0"/>
            </a:endParaRPr>
          </a:p>
        </p:txBody>
      </p:sp>
      <p:sp>
        <p:nvSpPr>
          <p:cNvPr id="43012"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5" rIns="91432" bIns="45715" anchor="b"/>
          <a:lstStyle/>
          <a:p>
            <a:pPr algn="r"/>
            <a:fld id="{1E8C090C-CB5A-4E3C-A38B-B55A5EF45F62}" type="slidenum">
              <a:rPr lang="bg-BG" sz="1200">
                <a:latin typeface="Calibri" pitchFamily="34" charset="0"/>
              </a:rPr>
              <a:pPr algn="r"/>
              <a:t>8</a:t>
            </a:fld>
            <a:endParaRPr lang="bg-BG"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buClr>
                <a:schemeClr val="bg1"/>
              </a:buClr>
              <a:buSzPct val="100000"/>
              <a:buFont typeface="Wingdings" pitchFamily="2" charset="2"/>
              <a:buNone/>
              <a:defRPr/>
            </a:pPr>
            <a:endParaRPr lang="fr-FR" dirty="0">
              <a:latin typeface="Times New Roman" panose="02020603050405020304" pitchFamily="18" charset="0"/>
              <a:cs typeface="Times New Roman" panose="02020603050405020304" pitchFamily="18" charset="0"/>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28BBF-6836-4E54-8BB7-E831FD8F08AD}" type="slidenum">
              <a:rPr lang="bg-BG">
                <a:cs typeface="Arial" charset="0"/>
              </a:rPr>
              <a:pPr fontAlgn="base">
                <a:spcBef>
                  <a:spcPct val="0"/>
                </a:spcBef>
                <a:spcAft>
                  <a:spcPct val="0"/>
                </a:spcAft>
              </a:pPr>
              <a:t>9</a:t>
            </a:fld>
            <a:endParaRPr lang="bg-BG">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020AB3A-1EE4-4202-B46A-0C83F48D0CC4}" type="datetime1">
              <a:rPr lang="bg-BG"/>
              <a:pPr>
                <a:defRPr/>
              </a:pPr>
              <a:t>28.1.2015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D73D8D7B-FD4F-421D-92CF-FCB02C126495}"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1078DEC-33DE-4492-817E-3C39EB5762BF}" type="datetime1">
              <a:rPr lang="bg-BG"/>
              <a:pPr>
                <a:defRPr/>
              </a:pPr>
              <a:t>28.1.2015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2EC547EB-16B3-4859-B6DD-3151430823DE}"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5E6202B-96B0-480E-AE7A-3B6463D86527}" type="datetime1">
              <a:rPr lang="bg-BG"/>
              <a:pPr>
                <a:defRPr/>
              </a:pPr>
              <a:t>28.1.2015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ECF28771-D6E4-4A48-BD9B-D7ECFBBC2673}"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4D4A461-D782-4179-A859-4AE5817377D4}" type="datetime1">
              <a:rPr lang="bg-BG"/>
              <a:pPr>
                <a:defRPr/>
              </a:pPr>
              <a:t>28.1.2015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16577FD4-C68D-4CCE-B104-0CDA327748CE}"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052320AF-C040-4896-A26B-3281FD03E059}" type="datetime1">
              <a:rPr lang="bg-BG"/>
              <a:pPr>
                <a:defRPr/>
              </a:pPr>
              <a:t>28.1.2015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B5D39909-7AF6-4258-B867-CABAD113023D}"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05D574A-AEAE-4F8E-8ADC-6FD8485AFFE5}" type="datetime1">
              <a:rPr lang="bg-BG"/>
              <a:pPr>
                <a:defRPr/>
              </a:pPr>
              <a:t>28.1.2015 г.</a:t>
            </a:fld>
            <a:endParaRPr lang="bg-BG"/>
          </a:p>
        </p:txBody>
      </p:sp>
      <p:sp>
        <p:nvSpPr>
          <p:cNvPr id="6" name="Footer Placeholder 2"/>
          <p:cNvSpPr>
            <a:spLocks noGrp="1"/>
          </p:cNvSpPr>
          <p:nvPr>
            <p:ph type="ftr" sz="quarter" idx="11"/>
          </p:nvPr>
        </p:nvSpPr>
        <p:spPr/>
        <p:txBody>
          <a:bodyPr/>
          <a:lstStyle>
            <a:lvl1pPr>
              <a:defRPr/>
            </a:lvl1pPr>
          </a:lstStyle>
          <a:p>
            <a:pPr>
              <a:defRPr/>
            </a:pPr>
            <a:endParaRPr lang="bg-BG"/>
          </a:p>
        </p:txBody>
      </p:sp>
      <p:sp>
        <p:nvSpPr>
          <p:cNvPr id="7" name="Slide Number Placeholder 22"/>
          <p:cNvSpPr>
            <a:spLocks noGrp="1"/>
          </p:cNvSpPr>
          <p:nvPr>
            <p:ph type="sldNum" sz="quarter" idx="12"/>
          </p:nvPr>
        </p:nvSpPr>
        <p:spPr/>
        <p:txBody>
          <a:bodyPr/>
          <a:lstStyle>
            <a:lvl1pPr>
              <a:defRPr/>
            </a:lvl1pPr>
          </a:lstStyle>
          <a:p>
            <a:pPr>
              <a:defRPr/>
            </a:pPr>
            <a:fld id="{742029EF-BC19-4B9F-9ACC-53BB0513C833}"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D13B191-DB40-4611-B3B8-F6DF6215F440}" type="datetime1">
              <a:rPr lang="bg-BG"/>
              <a:pPr>
                <a:defRPr/>
              </a:pPr>
              <a:t>28.1.2015 г.</a:t>
            </a:fld>
            <a:endParaRPr lang="bg-BG"/>
          </a:p>
        </p:txBody>
      </p:sp>
      <p:sp>
        <p:nvSpPr>
          <p:cNvPr id="8" name="Footer Placeholder 2"/>
          <p:cNvSpPr>
            <a:spLocks noGrp="1"/>
          </p:cNvSpPr>
          <p:nvPr>
            <p:ph type="ftr" sz="quarter" idx="11"/>
          </p:nvPr>
        </p:nvSpPr>
        <p:spPr/>
        <p:txBody>
          <a:bodyPr/>
          <a:lstStyle>
            <a:lvl1pPr>
              <a:defRPr/>
            </a:lvl1pPr>
          </a:lstStyle>
          <a:p>
            <a:pPr>
              <a:defRPr/>
            </a:pPr>
            <a:endParaRPr lang="bg-BG"/>
          </a:p>
        </p:txBody>
      </p:sp>
      <p:sp>
        <p:nvSpPr>
          <p:cNvPr id="9" name="Slide Number Placeholder 22"/>
          <p:cNvSpPr>
            <a:spLocks noGrp="1"/>
          </p:cNvSpPr>
          <p:nvPr>
            <p:ph type="sldNum" sz="quarter" idx="12"/>
          </p:nvPr>
        </p:nvSpPr>
        <p:spPr/>
        <p:txBody>
          <a:bodyPr/>
          <a:lstStyle>
            <a:lvl1pPr>
              <a:defRPr/>
            </a:lvl1pPr>
          </a:lstStyle>
          <a:p>
            <a:pPr>
              <a:defRPr/>
            </a:pPr>
            <a:fld id="{7233E31C-14DA-4FAC-B6A8-51704C18E6B7}"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6E75F70-BAB6-4C79-8A10-3512F253973D}" type="datetime1">
              <a:rPr lang="bg-BG"/>
              <a:pPr>
                <a:defRPr/>
              </a:pPr>
              <a:t>28.1.2015 г.</a:t>
            </a:fld>
            <a:endParaRPr lang="bg-BG"/>
          </a:p>
        </p:txBody>
      </p:sp>
      <p:sp>
        <p:nvSpPr>
          <p:cNvPr id="4" name="Footer Placeholder 2"/>
          <p:cNvSpPr>
            <a:spLocks noGrp="1"/>
          </p:cNvSpPr>
          <p:nvPr>
            <p:ph type="ftr" sz="quarter" idx="11"/>
          </p:nvPr>
        </p:nvSpPr>
        <p:spPr/>
        <p:txBody>
          <a:bodyPr/>
          <a:lstStyle>
            <a:lvl1pPr>
              <a:defRPr/>
            </a:lvl1pPr>
          </a:lstStyle>
          <a:p>
            <a:pPr>
              <a:defRPr/>
            </a:pPr>
            <a:endParaRPr lang="bg-BG"/>
          </a:p>
        </p:txBody>
      </p:sp>
      <p:sp>
        <p:nvSpPr>
          <p:cNvPr id="5" name="Slide Number Placeholder 22"/>
          <p:cNvSpPr>
            <a:spLocks noGrp="1"/>
          </p:cNvSpPr>
          <p:nvPr>
            <p:ph type="sldNum" sz="quarter" idx="12"/>
          </p:nvPr>
        </p:nvSpPr>
        <p:spPr/>
        <p:txBody>
          <a:bodyPr/>
          <a:lstStyle>
            <a:lvl1pPr>
              <a:defRPr/>
            </a:lvl1pPr>
          </a:lstStyle>
          <a:p>
            <a:pPr>
              <a:defRPr/>
            </a:pPr>
            <a:fld id="{EA191B6A-3376-4576-83AC-EB013D5CF439}"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D50E2FD-3810-42E2-982B-3332B6D5AECB}" type="datetime1">
              <a:rPr lang="bg-BG"/>
              <a:pPr>
                <a:defRPr/>
              </a:pPr>
              <a:t>28.1.2015 г.</a:t>
            </a:fld>
            <a:endParaRPr lang="bg-BG"/>
          </a:p>
        </p:txBody>
      </p:sp>
      <p:sp>
        <p:nvSpPr>
          <p:cNvPr id="3" name="Footer Placeholder 2"/>
          <p:cNvSpPr>
            <a:spLocks noGrp="1"/>
          </p:cNvSpPr>
          <p:nvPr>
            <p:ph type="ftr" sz="quarter" idx="11"/>
          </p:nvPr>
        </p:nvSpPr>
        <p:spPr/>
        <p:txBody>
          <a:bodyPr/>
          <a:lstStyle>
            <a:lvl1pPr>
              <a:defRPr/>
            </a:lvl1pPr>
          </a:lstStyle>
          <a:p>
            <a:pPr>
              <a:defRPr/>
            </a:pPr>
            <a:endParaRPr lang="bg-BG"/>
          </a:p>
        </p:txBody>
      </p:sp>
      <p:sp>
        <p:nvSpPr>
          <p:cNvPr id="4" name="Slide Number Placeholder 22"/>
          <p:cNvSpPr>
            <a:spLocks noGrp="1"/>
          </p:cNvSpPr>
          <p:nvPr>
            <p:ph type="sldNum" sz="quarter" idx="12"/>
          </p:nvPr>
        </p:nvSpPr>
        <p:spPr/>
        <p:txBody>
          <a:bodyPr/>
          <a:lstStyle>
            <a:lvl1pPr>
              <a:defRPr/>
            </a:lvl1pPr>
          </a:lstStyle>
          <a:p>
            <a:pPr>
              <a:defRPr/>
            </a:pPr>
            <a:fld id="{7C21659C-B703-46BA-A742-6FE1211E91F7}"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6173AE-8966-4C9C-9CF1-6AF7A4C53CF0}" type="datetime1">
              <a:rPr lang="bg-BG"/>
              <a:pPr>
                <a:defRPr/>
              </a:pPr>
              <a:t>28.1.2015 г.</a:t>
            </a:fld>
            <a:endParaRPr lang="bg-BG"/>
          </a:p>
        </p:txBody>
      </p:sp>
      <p:sp>
        <p:nvSpPr>
          <p:cNvPr id="6" name="Footer Placeholder 2"/>
          <p:cNvSpPr>
            <a:spLocks noGrp="1"/>
          </p:cNvSpPr>
          <p:nvPr>
            <p:ph type="ftr" sz="quarter" idx="11"/>
          </p:nvPr>
        </p:nvSpPr>
        <p:spPr/>
        <p:txBody>
          <a:bodyPr/>
          <a:lstStyle>
            <a:lvl1pPr>
              <a:defRPr/>
            </a:lvl1pPr>
          </a:lstStyle>
          <a:p>
            <a:pPr>
              <a:defRPr/>
            </a:pPr>
            <a:endParaRPr lang="bg-BG"/>
          </a:p>
        </p:txBody>
      </p:sp>
      <p:sp>
        <p:nvSpPr>
          <p:cNvPr id="7" name="Slide Number Placeholder 22"/>
          <p:cNvSpPr>
            <a:spLocks noGrp="1"/>
          </p:cNvSpPr>
          <p:nvPr>
            <p:ph type="sldNum" sz="quarter" idx="12"/>
          </p:nvPr>
        </p:nvSpPr>
        <p:spPr/>
        <p:txBody>
          <a:bodyPr/>
          <a:lstStyle>
            <a:lvl1pPr>
              <a:defRPr/>
            </a:lvl1pPr>
          </a:lstStyle>
          <a:p>
            <a:pPr>
              <a:defRPr/>
            </a:pPr>
            <a:fld id="{365CAC4D-5C65-482F-8279-9099361F82A6}"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429A664-0894-43D3-B6CF-960C4DCC5D10}" type="datetime1">
              <a:rPr lang="bg-BG"/>
              <a:pPr>
                <a:defRPr/>
              </a:pPr>
              <a:t>28.1.2015 г.</a:t>
            </a:fld>
            <a:endParaRPr lang="bg-BG"/>
          </a:p>
        </p:txBody>
      </p:sp>
      <p:sp>
        <p:nvSpPr>
          <p:cNvPr id="6" name="Footer Placeholder 2"/>
          <p:cNvSpPr>
            <a:spLocks noGrp="1"/>
          </p:cNvSpPr>
          <p:nvPr>
            <p:ph type="ftr" sz="quarter" idx="11"/>
          </p:nvPr>
        </p:nvSpPr>
        <p:spPr/>
        <p:txBody>
          <a:bodyPr/>
          <a:lstStyle>
            <a:lvl1pPr>
              <a:defRPr/>
            </a:lvl1pPr>
          </a:lstStyle>
          <a:p>
            <a:pPr>
              <a:defRPr/>
            </a:pPr>
            <a:endParaRPr lang="bg-BG"/>
          </a:p>
        </p:txBody>
      </p:sp>
      <p:sp>
        <p:nvSpPr>
          <p:cNvPr id="7" name="Slide Number Placeholder 22"/>
          <p:cNvSpPr>
            <a:spLocks noGrp="1"/>
          </p:cNvSpPr>
          <p:nvPr>
            <p:ph type="sldNum" sz="quarter" idx="12"/>
          </p:nvPr>
        </p:nvSpPr>
        <p:spPr/>
        <p:txBody>
          <a:bodyPr/>
          <a:lstStyle>
            <a:lvl1pPr>
              <a:defRPr/>
            </a:lvl1pPr>
          </a:lstStyle>
          <a:p>
            <a:pPr>
              <a:defRPr/>
            </a:pPr>
            <a:fld id="{AC6AB09C-B6EB-4AA0-94D2-443C6AFB8CF3}"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D52AE0BF-ABA5-49B1-8845-9F8E2FD1A139}" type="datetime1">
              <a:rPr lang="bg-BG"/>
              <a:pPr>
                <a:defRPr/>
              </a:pPr>
              <a:t>28.1.2015 г.</a:t>
            </a:fld>
            <a:endParaRPr lang="bg-BG"/>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bg-BG"/>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D2534506-599A-4989-91F7-081716C4A834}" type="slidenum">
              <a:rPr lang="bg-BG"/>
              <a:pPr>
                <a:defRPr/>
              </a:pPr>
              <a:t>‹#›</a:t>
            </a:fld>
            <a:endParaRPr lang="bg-BG"/>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4625"/>
            <a:ext cx="8132440" cy="1296144"/>
          </a:xfrm>
        </p:spPr>
        <p:txBody>
          <a:bodyPr/>
          <a:lstStyle/>
          <a:p>
            <a:pPr fontAlgn="auto">
              <a:spcAft>
                <a:spcPts val="0"/>
              </a:spcAft>
              <a:defRPr/>
            </a:pPr>
            <a:r>
              <a:rPr lang="en-US" sz="2400" dirty="0" smtClean="0">
                <a:solidFill>
                  <a:schemeClr val="tx1"/>
                </a:solidFill>
                <a:effectLst/>
                <a:cs typeface="Aharoni" panose="02010803020104030203" pitchFamily="2" charset="-79"/>
              </a:rPr>
              <a:t>	</a:t>
            </a:r>
            <a:r>
              <a:rPr lang="bg-BG" sz="2400" dirty="0" smtClean="0">
                <a:solidFill>
                  <a:schemeClr val="tx1"/>
                </a:solidFill>
                <a:effectLst/>
                <a:latin typeface="Arial Black" panose="020B0A04020102020204" pitchFamily="34" charset="0"/>
                <a:cs typeface="Aharoni" panose="02010803020104030203" pitchFamily="2" charset="-79"/>
              </a:rPr>
              <a:t>Министерство НА </a:t>
            </a:r>
            <a:r>
              <a:rPr lang="bg-BG" sz="2400" dirty="0">
                <a:solidFill>
                  <a:schemeClr val="tx1"/>
                </a:solidFill>
                <a:effectLst/>
                <a:latin typeface="Arial Black" panose="020B0A04020102020204" pitchFamily="34" charset="0"/>
                <a:cs typeface="Aharoni" panose="02010803020104030203" pitchFamily="2" charset="-79"/>
              </a:rPr>
              <a:t>РЕГИОНАЛНОТО </a:t>
            </a:r>
            <a:r>
              <a:rPr lang="bg-BG" sz="2400" dirty="0" smtClean="0">
                <a:solidFill>
                  <a:schemeClr val="tx1"/>
                </a:solidFill>
                <a:effectLst/>
                <a:latin typeface="Arial Black" panose="020B0A04020102020204" pitchFamily="34" charset="0"/>
                <a:cs typeface="Aharoni" panose="02010803020104030203" pitchFamily="2" charset="-79"/>
              </a:rPr>
              <a:t/>
            </a:r>
            <a:br>
              <a:rPr lang="bg-BG" sz="2400" dirty="0" smtClean="0">
                <a:solidFill>
                  <a:schemeClr val="tx1"/>
                </a:solidFill>
                <a:effectLst/>
                <a:latin typeface="Arial Black" panose="020B0A04020102020204" pitchFamily="34" charset="0"/>
                <a:cs typeface="Aharoni" panose="02010803020104030203" pitchFamily="2" charset="-79"/>
              </a:rPr>
            </a:br>
            <a:r>
              <a:rPr lang="bg-BG" sz="2400" dirty="0">
                <a:solidFill>
                  <a:schemeClr val="tx1"/>
                </a:solidFill>
                <a:effectLst/>
                <a:latin typeface="Arial Black" panose="020B0A04020102020204" pitchFamily="34" charset="0"/>
                <a:cs typeface="Aharoni" panose="02010803020104030203" pitchFamily="2" charset="-79"/>
              </a:rPr>
              <a:t> </a:t>
            </a:r>
            <a:r>
              <a:rPr lang="bg-BG" sz="2400" dirty="0" smtClean="0">
                <a:solidFill>
                  <a:schemeClr val="tx1"/>
                </a:solidFill>
                <a:effectLst/>
                <a:latin typeface="Arial Black" panose="020B0A04020102020204" pitchFamily="34" charset="0"/>
                <a:cs typeface="Aharoni" panose="02010803020104030203" pitchFamily="2" charset="-79"/>
              </a:rPr>
              <a:t>        РАЗВИТИЕ </a:t>
            </a:r>
            <a:r>
              <a:rPr lang="bg-BG" sz="2400" dirty="0">
                <a:solidFill>
                  <a:schemeClr val="tx1"/>
                </a:solidFill>
                <a:effectLst/>
                <a:latin typeface="Arial Black" panose="020B0A04020102020204" pitchFamily="34" charset="0"/>
                <a:cs typeface="Aharoni" panose="02010803020104030203" pitchFamily="2" charset="-79"/>
              </a:rPr>
              <a:t>И БЛАГОУСТРОЙСТВОТО</a:t>
            </a:r>
            <a:br>
              <a:rPr lang="bg-BG" sz="2400" dirty="0">
                <a:solidFill>
                  <a:schemeClr val="tx1"/>
                </a:solidFill>
                <a:effectLst/>
                <a:latin typeface="Arial Black" panose="020B0A04020102020204" pitchFamily="34" charset="0"/>
                <a:cs typeface="Aharoni" panose="02010803020104030203" pitchFamily="2" charset="-79"/>
              </a:rPr>
            </a:br>
            <a:endParaRPr lang="bg-BG" sz="2400" dirty="0">
              <a:solidFill>
                <a:schemeClr val="tx1"/>
              </a:solidFill>
              <a:latin typeface="Arial Black" panose="020B0A04020102020204" pitchFamily="34" charset="0"/>
              <a:cs typeface="Aharoni" panose="02010803020104030203" pitchFamily="2" charset="-79"/>
            </a:endParaRPr>
          </a:p>
        </p:txBody>
      </p:sp>
      <p:sp>
        <p:nvSpPr>
          <p:cNvPr id="15362" name="Subtitle 2"/>
          <p:cNvSpPr>
            <a:spLocks noGrp="1"/>
          </p:cNvSpPr>
          <p:nvPr>
            <p:ph type="subTitle" idx="1"/>
          </p:nvPr>
        </p:nvSpPr>
        <p:spPr>
          <a:xfrm>
            <a:off x="250825" y="1557338"/>
            <a:ext cx="8569325" cy="4967287"/>
          </a:xfrm>
        </p:spPr>
        <p:txBody>
          <a:bodyPr/>
          <a:lstStyle/>
          <a:p>
            <a:endParaRPr lang="en-US" sz="4000" b="1" smtClean="0"/>
          </a:p>
          <a:p>
            <a:endParaRPr lang="en-US" sz="4000" b="1" smtClean="0"/>
          </a:p>
          <a:p>
            <a:r>
              <a:rPr lang="bg-BG" sz="4000" b="1" smtClean="0"/>
              <a:t>Национална програма за енергийна ефективност на многофамилни жилищни сгради</a:t>
            </a:r>
            <a:r>
              <a:rPr lang="en-GB" sz="4000" b="1" smtClean="0"/>
              <a:t> </a:t>
            </a:r>
          </a:p>
          <a:p>
            <a:endParaRPr lang="bg-BG" sz="4000" b="1" smtClean="0"/>
          </a:p>
          <a:p>
            <a:endParaRPr lang="bg-BG" sz="3000" b="1" smtClean="0"/>
          </a:p>
          <a:p>
            <a:endParaRPr lang="bg-BG" sz="3000" b="1" smtClean="0"/>
          </a:p>
          <a:p>
            <a:endParaRPr lang="bg-BG" sz="3000" b="1" smtClean="0"/>
          </a:p>
        </p:txBody>
      </p:sp>
      <p:pic>
        <p:nvPicPr>
          <p:cNvPr id="15363" name="Picture 2"/>
          <p:cNvPicPr>
            <a:picLocks noChangeAspect="1" noChangeArrowheads="1"/>
          </p:cNvPicPr>
          <p:nvPr/>
        </p:nvPicPr>
        <p:blipFill>
          <a:blip r:embed="rId3" cstate="print"/>
          <a:srcRect/>
          <a:stretch>
            <a:fillRect/>
          </a:stretch>
        </p:blipFill>
        <p:spPr bwMode="auto">
          <a:xfrm>
            <a:off x="468313" y="188913"/>
            <a:ext cx="1076325"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309F9FC-EFE3-4E46-992A-F48FCA601B2E}" type="slidenum">
              <a:rPr lang="bg-BG"/>
              <a:pPr>
                <a:defRPr/>
              </a:pPr>
              <a:t>1</a:t>
            </a:fld>
            <a:endParaRPr lang="bg-B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39477" cy="908720"/>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Допустими </a:t>
            </a:r>
            <a:r>
              <a:rPr lang="bg-BG" sz="2400" dirty="0" smtClean="0">
                <a:solidFill>
                  <a:schemeClr val="tx1"/>
                </a:solidFill>
                <a:latin typeface="Arial Black" panose="020B0A04020102020204" pitchFamily="34" charset="0"/>
              </a:rPr>
              <a:t>кандидати (2)</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836712"/>
            <a:ext cx="9144000" cy="6021288"/>
          </a:xfrm>
          <a:solidFill>
            <a:schemeClr val="tx1">
              <a:lumMod val="95000"/>
            </a:schemeClr>
          </a:solidFill>
        </p:spPr>
        <p:txBody>
          <a:bodyPr>
            <a:noAutofit/>
          </a:bodyPr>
          <a:lstStyle/>
          <a:p>
            <a:pPr algn="just">
              <a:lnSpc>
                <a:spcPct val="150000"/>
              </a:lnSpc>
              <a:buClr>
                <a:schemeClr val="bg1"/>
              </a:buClr>
              <a:buSzPct val="100000"/>
              <a:buFont typeface="Wingdings" pitchFamily="2" charset="2"/>
              <a:buChar char="v"/>
            </a:pPr>
            <a:r>
              <a:rPr lang="bg-BG" sz="2300" dirty="0" smtClean="0">
                <a:solidFill>
                  <a:srgbClr val="000000"/>
                </a:solidFill>
              </a:rPr>
              <a:t>След като се регистрира сдружение, е необходимо е да се подаде заявление по образец в общината. </a:t>
            </a:r>
          </a:p>
          <a:p>
            <a:pPr algn="just">
              <a:lnSpc>
                <a:spcPct val="150000"/>
              </a:lnSpc>
              <a:buClr>
                <a:schemeClr val="bg1"/>
              </a:buClr>
              <a:buSzPct val="100000"/>
              <a:buFont typeface="Wingdings" pitchFamily="2" charset="2"/>
              <a:buChar char="v"/>
            </a:pPr>
            <a:r>
              <a:rPr lang="bg-BG" sz="2300" dirty="0" smtClean="0">
                <a:solidFill>
                  <a:srgbClr val="000000"/>
                </a:solidFill>
              </a:rPr>
              <a:t>Към заявлението се прилага протокол от общото събрание на сдружението. В него </a:t>
            </a:r>
            <a:r>
              <a:rPr lang="bg-BG" sz="2300" b="1" dirty="0" smtClean="0">
                <a:solidFill>
                  <a:srgbClr val="FF0000"/>
                </a:solidFill>
              </a:rPr>
              <a:t>сдружението взима решение да осигури достъп до всички </a:t>
            </a:r>
            <a:r>
              <a:rPr lang="bg-BG" sz="2300" b="1" dirty="0" smtClean="0">
                <a:solidFill>
                  <a:srgbClr val="FF0000"/>
                </a:solidFill>
              </a:rPr>
              <a:t>апартаменти/обекти в </a:t>
            </a:r>
            <a:r>
              <a:rPr lang="bg-BG" sz="2300" b="1" dirty="0" smtClean="0">
                <a:solidFill>
                  <a:srgbClr val="FF0000"/>
                </a:solidFill>
              </a:rPr>
              <a:t>сградата</a:t>
            </a:r>
            <a:r>
              <a:rPr lang="bg-BG" sz="2300" dirty="0" smtClean="0">
                <a:solidFill>
                  <a:srgbClr val="FF0000"/>
                </a:solidFill>
              </a:rPr>
              <a:t>. </a:t>
            </a:r>
          </a:p>
          <a:p>
            <a:pPr algn="just">
              <a:lnSpc>
                <a:spcPct val="150000"/>
              </a:lnSpc>
              <a:buClr>
                <a:schemeClr val="bg1"/>
              </a:buClr>
              <a:buSzPct val="100000"/>
              <a:buFont typeface="Wingdings" pitchFamily="2" charset="2"/>
              <a:buChar char="v"/>
            </a:pPr>
            <a:r>
              <a:rPr lang="bg-BG" sz="2300" dirty="0" smtClean="0">
                <a:solidFill>
                  <a:srgbClr val="000000"/>
                </a:solidFill>
              </a:rPr>
              <a:t>В протокола също така се дава съгласие за изпълнение на дейностите, предписани от техническото обследване и обследването за енергийна ефективност. </a:t>
            </a:r>
          </a:p>
          <a:p>
            <a:pPr algn="just">
              <a:lnSpc>
                <a:spcPct val="150000"/>
              </a:lnSpc>
              <a:buClr>
                <a:schemeClr val="bg1"/>
              </a:buClr>
              <a:buSzPct val="100000"/>
              <a:buFont typeface="Wingdings" pitchFamily="2" charset="2"/>
              <a:buChar char="v"/>
            </a:pPr>
            <a:r>
              <a:rPr lang="bg-BG" sz="2300" b="1" dirty="0" smtClean="0">
                <a:solidFill>
                  <a:srgbClr val="FF0000"/>
                </a:solidFill>
              </a:rPr>
              <a:t>Когато сдружението не е учредено от всички собственици, </a:t>
            </a:r>
            <a:r>
              <a:rPr lang="bg-BG" sz="2300" b="1" dirty="0" smtClean="0">
                <a:solidFill>
                  <a:srgbClr val="FF0000"/>
                </a:solidFill>
              </a:rPr>
              <a:t>всички нечленуващи </a:t>
            </a:r>
            <a:r>
              <a:rPr lang="bg-BG" sz="2300" b="1" dirty="0" smtClean="0">
                <a:solidFill>
                  <a:srgbClr val="FF0000"/>
                </a:solidFill>
              </a:rPr>
              <a:t>собственици заявяват съгласието си с отделна декларация по образец.</a:t>
            </a: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BB7CE581-95F3-428A-890E-C9CE9445FD5D}" type="slidenum">
              <a:rPr lang="bg-BG" sz="1200">
                <a:solidFill>
                  <a:schemeClr val="tx1">
                    <a:shade val="50000"/>
                  </a:schemeClr>
                </a:solidFill>
                <a:latin typeface="+mn-lt"/>
                <a:cs typeface="+mn-cs"/>
              </a:rPr>
              <a:pPr algn="r" fontAlgn="auto">
                <a:spcBef>
                  <a:spcPts val="0"/>
                </a:spcBef>
                <a:spcAft>
                  <a:spcPts val="0"/>
                </a:spcAft>
                <a:defRPr/>
              </a:pPr>
              <a:t>10</a:t>
            </a:fld>
            <a:endParaRPr lang="bg-BG" sz="120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7"/>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Допустими дейности (1)</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0" y="692150"/>
            <a:ext cx="9144000" cy="6265863"/>
          </a:xfrm>
          <a:solidFill>
            <a:schemeClr val="tx1">
              <a:lumMod val="95000"/>
            </a:schemeClr>
          </a:solidFill>
        </p:spPr>
        <p:txBody>
          <a:bodyPr>
            <a:noAutofit/>
          </a:bodyPr>
          <a:lstStyle/>
          <a:p>
            <a:pPr algn="just">
              <a:buClr>
                <a:schemeClr val="bg1"/>
              </a:buClr>
              <a:buFont typeface="Wingdings" pitchFamily="2" charset="2"/>
              <a:buChar char="v"/>
            </a:pPr>
            <a:r>
              <a:rPr lang="bg-BG" sz="2600" b="1" dirty="0" smtClean="0">
                <a:solidFill>
                  <a:srgbClr val="000000"/>
                </a:solidFill>
              </a:rPr>
              <a:t>Изпълнение на мерки за енергийна ефективност, </a:t>
            </a:r>
            <a:r>
              <a:rPr lang="bg-BG" sz="2600" dirty="0" smtClean="0">
                <a:solidFill>
                  <a:srgbClr val="000000"/>
                </a:solidFill>
              </a:rPr>
              <a:t>които са предписани като задължителни за сградата в обследването за енергийна </a:t>
            </a:r>
            <a:r>
              <a:rPr lang="bg-BG" sz="2600" dirty="0" smtClean="0">
                <a:solidFill>
                  <a:srgbClr val="000000"/>
                </a:solidFill>
              </a:rPr>
              <a:t>ефективност, </a:t>
            </a:r>
            <a:r>
              <a:rPr lang="bg-BG" sz="2600" b="1" dirty="0" smtClean="0">
                <a:solidFill>
                  <a:srgbClr val="000000"/>
                </a:solidFill>
              </a:rPr>
              <a:t>като например:</a:t>
            </a:r>
            <a:endParaRPr lang="bg-BG" sz="2600" b="1" dirty="0" smtClean="0">
              <a:solidFill>
                <a:srgbClr val="000000"/>
              </a:solidFill>
            </a:endParaRPr>
          </a:p>
          <a:p>
            <a:pPr lvl="1" algn="just">
              <a:buClr>
                <a:schemeClr val="bg1"/>
              </a:buClr>
              <a:buFont typeface="Courier New" pitchFamily="49" charset="0"/>
              <a:buChar char="o"/>
            </a:pPr>
            <a:r>
              <a:rPr lang="bg-BG" sz="2600" dirty="0" smtClean="0">
                <a:solidFill>
                  <a:srgbClr val="000000"/>
                </a:solidFill>
              </a:rPr>
              <a:t>подмяна на дограма;</a:t>
            </a:r>
          </a:p>
          <a:p>
            <a:pPr lvl="1" algn="just">
              <a:buClr>
                <a:schemeClr val="bg1"/>
              </a:buClr>
              <a:buFont typeface="Courier New" pitchFamily="49" charset="0"/>
              <a:buChar char="o"/>
            </a:pPr>
            <a:r>
              <a:rPr lang="bg-BG" sz="2600" dirty="0" smtClean="0">
                <a:solidFill>
                  <a:srgbClr val="000000"/>
                </a:solidFill>
              </a:rPr>
              <a:t>топлоизолация;</a:t>
            </a:r>
          </a:p>
          <a:p>
            <a:pPr lvl="1" algn="just">
              <a:buClr>
                <a:schemeClr val="bg1"/>
              </a:buClr>
              <a:buFont typeface="Courier New" pitchFamily="49" charset="0"/>
              <a:buChar char="o"/>
            </a:pPr>
            <a:r>
              <a:rPr lang="bg-BG" sz="2600" dirty="0" smtClean="0">
                <a:solidFill>
                  <a:srgbClr val="000000"/>
                </a:solidFill>
              </a:rPr>
              <a:t>ремонт или подмяна на амортизирани общи части на системите за отопление, охлаждане и вентилация на сградата за повишаване на енергийната им ефективност;</a:t>
            </a:r>
          </a:p>
          <a:p>
            <a:pPr lvl="1" algn="just">
              <a:buClr>
                <a:schemeClr val="bg1"/>
              </a:buClr>
              <a:buFont typeface="Courier New" pitchFamily="49" charset="0"/>
              <a:buChar char="o"/>
            </a:pPr>
            <a:r>
              <a:rPr lang="bg-BG" sz="2600" dirty="0" smtClean="0">
                <a:solidFill>
                  <a:srgbClr val="000000"/>
                </a:solidFill>
              </a:rPr>
              <a:t>реконструкция на вертикална система за отопление в хоризонтална с осигуряване на индивидуално отчитане на разход на топлина за всеки </a:t>
            </a:r>
            <a:r>
              <a:rPr lang="bg-BG" sz="2600" dirty="0" smtClean="0">
                <a:solidFill>
                  <a:srgbClr val="000000"/>
                </a:solidFill>
              </a:rPr>
              <a:t>обект при наличие на възможност в </a:t>
            </a:r>
            <a:r>
              <a:rPr lang="bg-BG" sz="2600" dirty="0" smtClean="0">
                <a:solidFill>
                  <a:srgbClr val="000000"/>
                </a:solidFill>
              </a:rPr>
              <a:t>сградата;</a:t>
            </a:r>
          </a:p>
        </p:txBody>
      </p:sp>
      <p:sp>
        <p:nvSpPr>
          <p:cNvPr id="6" name="Slide Number Placeholder 5"/>
          <p:cNvSpPr>
            <a:spLocks noGrp="1"/>
          </p:cNvSpPr>
          <p:nvPr>
            <p:ph type="sldNum" sz="quarter" idx="12"/>
          </p:nvPr>
        </p:nvSpPr>
        <p:spPr/>
        <p:txBody>
          <a:bodyPr/>
          <a:lstStyle/>
          <a:p>
            <a:pPr>
              <a:defRPr/>
            </a:pPr>
            <a:fld id="{DCC23315-1AC1-4528-A5FC-58F53F23C078}" type="slidenum">
              <a:rPr lang="bg-BG"/>
              <a:pPr>
                <a:defRPr/>
              </a:pPr>
              <a:t>11</a:t>
            </a:fld>
            <a:endParaRPr lang="bg-B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92697"/>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Допустими дейности (2)</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692150"/>
            <a:ext cx="9144000" cy="6265863"/>
          </a:xfrm>
          <a:solidFill>
            <a:schemeClr val="tx1">
              <a:lumMod val="95000"/>
            </a:schemeClr>
          </a:solidFill>
        </p:spPr>
        <p:txBody>
          <a:bodyPr>
            <a:noAutofit/>
          </a:bodyPr>
          <a:lstStyle/>
          <a:p>
            <a:pPr lvl="1" algn="just">
              <a:buClr>
                <a:schemeClr val="bg1"/>
              </a:buClr>
              <a:buFont typeface="Courier New" pitchFamily="49" charset="0"/>
              <a:buChar char="o"/>
            </a:pPr>
            <a:r>
              <a:rPr lang="bg-BG" sz="2500" dirty="0" smtClean="0">
                <a:solidFill>
                  <a:srgbClr val="000000"/>
                </a:solidFill>
              </a:rPr>
              <a:t>ремонт </a:t>
            </a:r>
            <a:r>
              <a:rPr lang="bg-BG" sz="2500" dirty="0" smtClean="0">
                <a:solidFill>
                  <a:srgbClr val="000000"/>
                </a:solidFill>
              </a:rPr>
              <a:t>или подмяна на електрическата инсталация в общите части на сградата и изпълнение на </a:t>
            </a:r>
            <a:r>
              <a:rPr lang="bg-BG" sz="2500" dirty="0" err="1" smtClean="0">
                <a:solidFill>
                  <a:srgbClr val="000000"/>
                </a:solidFill>
              </a:rPr>
              <a:t>енергоспестяващо</a:t>
            </a:r>
            <a:r>
              <a:rPr lang="bg-BG" sz="2500" dirty="0" smtClean="0">
                <a:solidFill>
                  <a:srgbClr val="000000"/>
                </a:solidFill>
              </a:rPr>
              <a:t> осветление в общите части;</a:t>
            </a:r>
          </a:p>
          <a:p>
            <a:pPr lvl="1" algn="just">
              <a:buClr>
                <a:schemeClr val="bg1"/>
              </a:buClr>
              <a:buFont typeface="Courier New" pitchFamily="49" charset="0"/>
              <a:buChar char="o"/>
            </a:pPr>
            <a:r>
              <a:rPr lang="bg-BG" sz="2500" dirty="0" smtClean="0">
                <a:solidFill>
                  <a:srgbClr val="000000"/>
                </a:solidFill>
              </a:rPr>
              <a:t>газифициране на сгради </a:t>
            </a:r>
            <a:r>
              <a:rPr lang="bg-BG" sz="2500" dirty="0" smtClean="0">
                <a:solidFill>
                  <a:srgbClr val="000000"/>
                </a:solidFill>
              </a:rPr>
              <a:t>- само когато </a:t>
            </a:r>
            <a:r>
              <a:rPr lang="bg-BG" sz="2500" dirty="0" smtClean="0">
                <a:solidFill>
                  <a:srgbClr val="000000"/>
                </a:solidFill>
              </a:rPr>
              <a:t>е налична </a:t>
            </a:r>
            <a:r>
              <a:rPr lang="bg-BG" sz="2500" dirty="0">
                <a:solidFill>
                  <a:srgbClr val="000000"/>
                </a:solidFill>
              </a:rPr>
              <a:t>градска </a:t>
            </a:r>
            <a:r>
              <a:rPr lang="bg-BG" sz="2500" dirty="0" err="1">
                <a:solidFill>
                  <a:srgbClr val="000000"/>
                </a:solidFill>
              </a:rPr>
              <a:t>газоразпределителна</a:t>
            </a:r>
            <a:r>
              <a:rPr lang="bg-BG" sz="2500" dirty="0">
                <a:solidFill>
                  <a:srgbClr val="000000"/>
                </a:solidFill>
              </a:rPr>
              <a:t> </a:t>
            </a:r>
            <a:r>
              <a:rPr lang="bg-BG" sz="2500" dirty="0" smtClean="0">
                <a:solidFill>
                  <a:srgbClr val="000000"/>
                </a:solidFill>
              </a:rPr>
              <a:t>мрежа в </a:t>
            </a:r>
            <a:r>
              <a:rPr lang="bg-BG" sz="2500" dirty="0" smtClean="0">
                <a:solidFill>
                  <a:srgbClr val="000000"/>
                </a:solidFill>
              </a:rPr>
              <a:t>близост до сградата; </a:t>
            </a:r>
          </a:p>
          <a:p>
            <a:pPr lvl="1" algn="just">
              <a:buClr>
                <a:schemeClr val="bg1"/>
              </a:buClr>
              <a:buFont typeface="Courier New" pitchFamily="49" charset="0"/>
              <a:buChar char="o"/>
            </a:pPr>
            <a:r>
              <a:rPr lang="bg-BG" sz="2500" dirty="0" smtClean="0">
                <a:solidFill>
                  <a:srgbClr val="000000"/>
                </a:solidFill>
              </a:rPr>
              <a:t>мерки за повишаване на енергийната ефективност на асансьорите.</a:t>
            </a:r>
          </a:p>
          <a:p>
            <a:pPr algn="just">
              <a:buClr>
                <a:schemeClr val="bg1"/>
              </a:buClr>
              <a:buFont typeface="Wingdings" pitchFamily="2" charset="2"/>
              <a:buChar char="v"/>
            </a:pPr>
            <a:r>
              <a:rPr lang="bg-BG" sz="2500" dirty="0" smtClean="0">
                <a:solidFill>
                  <a:srgbClr val="000000"/>
                </a:solidFill>
              </a:rPr>
              <a:t>По програмата ще се финансира икономически най-ефективният пакет от </a:t>
            </a:r>
            <a:r>
              <a:rPr lang="bg-BG" sz="2500" dirty="0" err="1" smtClean="0">
                <a:solidFill>
                  <a:srgbClr val="000000"/>
                </a:solidFill>
              </a:rPr>
              <a:t>енергоспестяващи</a:t>
            </a:r>
            <a:r>
              <a:rPr lang="bg-BG" sz="2500" dirty="0" smtClean="0">
                <a:solidFill>
                  <a:srgbClr val="000000"/>
                </a:solidFill>
              </a:rPr>
              <a:t> мерки за сградата, с който се </a:t>
            </a:r>
            <a:r>
              <a:rPr lang="bg-BG" sz="2500" b="1" dirty="0" smtClean="0">
                <a:solidFill>
                  <a:srgbClr val="000000"/>
                </a:solidFill>
              </a:rPr>
              <a:t>постига</a:t>
            </a:r>
            <a:r>
              <a:rPr lang="bg-BG" sz="2500" dirty="0" smtClean="0">
                <a:solidFill>
                  <a:srgbClr val="000000"/>
                </a:solidFill>
              </a:rPr>
              <a:t> </a:t>
            </a:r>
            <a:r>
              <a:rPr lang="bg-BG" sz="2500" b="1" dirty="0" smtClean="0">
                <a:solidFill>
                  <a:srgbClr val="000000"/>
                </a:solidFill>
              </a:rPr>
              <a:t>клас на енергопотребление „С“</a:t>
            </a:r>
            <a:r>
              <a:rPr lang="bg-BG" sz="2500" dirty="0" smtClean="0">
                <a:solidFill>
                  <a:srgbClr val="000000"/>
                </a:solidFill>
              </a:rPr>
              <a:t> в съответствие с Наредба № 7 от 2004 г. за енергийна ефективност, </a:t>
            </a:r>
            <a:r>
              <a:rPr lang="bg-BG" sz="2500" dirty="0" err="1" smtClean="0">
                <a:solidFill>
                  <a:srgbClr val="000000"/>
                </a:solidFill>
              </a:rPr>
              <a:t>топлосъхранение</a:t>
            </a:r>
            <a:r>
              <a:rPr lang="bg-BG" sz="2500" dirty="0" smtClean="0">
                <a:solidFill>
                  <a:srgbClr val="000000"/>
                </a:solidFill>
              </a:rPr>
              <a:t> и икономия на енергия в сгради.</a:t>
            </a:r>
          </a:p>
          <a:p>
            <a:pPr lvl="1" algn="just">
              <a:buClr>
                <a:schemeClr val="bg1"/>
              </a:buClr>
              <a:buFont typeface="Wingdings" pitchFamily="2" charset="2"/>
              <a:buChar char="v"/>
            </a:pPr>
            <a:endParaRPr lang="bg-BG" sz="2000" dirty="0" smtClean="0">
              <a:solidFill>
                <a:srgbClr val="000000"/>
              </a:solidFill>
            </a:endParaRPr>
          </a:p>
        </p:txBody>
      </p:sp>
      <p:sp>
        <p:nvSpPr>
          <p:cNvPr id="6" name="Slide Number Placeholder 5"/>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F1089190-D54B-4B24-89D2-0FC73FFE4D06}" type="slidenum">
              <a:rPr lang="bg-BG" sz="1200">
                <a:solidFill>
                  <a:schemeClr val="tx1">
                    <a:shade val="50000"/>
                  </a:schemeClr>
                </a:solidFill>
                <a:latin typeface="+mn-lt"/>
                <a:cs typeface="+mn-cs"/>
              </a:rPr>
              <a:pPr algn="r" fontAlgn="auto">
                <a:spcBef>
                  <a:spcPts val="0"/>
                </a:spcBef>
                <a:spcAft>
                  <a:spcPts val="0"/>
                </a:spcAft>
                <a:defRPr/>
              </a:pPr>
              <a:t>12</a:t>
            </a:fld>
            <a:endParaRPr lang="bg-BG" sz="1200" dirty="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92697"/>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Допустими дейности (3)</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764704"/>
            <a:ext cx="9144000" cy="6193309"/>
          </a:xfrm>
          <a:solidFill>
            <a:schemeClr val="tx1">
              <a:lumMod val="95000"/>
            </a:schemeClr>
          </a:solidFill>
        </p:spPr>
        <p:txBody>
          <a:bodyPr>
            <a:noAutofit/>
          </a:bodyPr>
          <a:lstStyle/>
          <a:p>
            <a:pPr algn="just">
              <a:buClr>
                <a:schemeClr val="bg1"/>
              </a:buClr>
              <a:buFont typeface="Wingdings" pitchFamily="2" charset="2"/>
              <a:buChar char="v"/>
            </a:pPr>
            <a:r>
              <a:rPr lang="bg-BG" sz="2400" dirty="0" smtClean="0">
                <a:solidFill>
                  <a:srgbClr val="000000"/>
                </a:solidFill>
              </a:rPr>
              <a:t>Дейности по </a:t>
            </a:r>
            <a:r>
              <a:rPr lang="bg-BG" sz="2400" b="1" dirty="0" smtClean="0">
                <a:solidFill>
                  <a:srgbClr val="000000"/>
                </a:solidFill>
              </a:rPr>
              <a:t>конструктивно възстановяване/усилване, в зависимост от повредите, настъпили по време на експлоатацията</a:t>
            </a:r>
            <a:r>
              <a:rPr lang="bg-BG" sz="2400" dirty="0" smtClean="0">
                <a:solidFill>
                  <a:srgbClr val="000000"/>
                </a:solidFill>
              </a:rPr>
              <a:t> и които са предписани като задължителни за сградата в техническото обследване.</a:t>
            </a:r>
          </a:p>
          <a:p>
            <a:pPr lvl="0" algn="just">
              <a:buClr>
                <a:schemeClr val="bg1"/>
              </a:buClr>
              <a:buFont typeface="Wingdings" pitchFamily="2" charset="2"/>
              <a:buChar char="v"/>
            </a:pPr>
            <a:r>
              <a:rPr lang="bg-BG" sz="2400" b="1" dirty="0" smtClean="0">
                <a:solidFill>
                  <a:srgbClr val="000000"/>
                </a:solidFill>
              </a:rPr>
              <a:t>Обновяване на общи части: </a:t>
            </a:r>
            <a:r>
              <a:rPr lang="bg-BG" sz="2400" dirty="0" smtClean="0">
                <a:solidFill>
                  <a:srgbClr val="000000"/>
                </a:solidFill>
              </a:rPr>
              <a:t>ремонт на покрив; освежаване на </a:t>
            </a:r>
            <a:r>
              <a:rPr lang="bg-BG" sz="2400" dirty="0" err="1" smtClean="0">
                <a:solidFill>
                  <a:srgbClr val="000000"/>
                </a:solidFill>
              </a:rPr>
              <a:t>стълбищна</a:t>
            </a:r>
            <a:r>
              <a:rPr lang="bg-BG" sz="2400" dirty="0" smtClean="0">
                <a:solidFill>
                  <a:srgbClr val="000000"/>
                </a:solidFill>
              </a:rPr>
              <a:t> клетка след извършените </a:t>
            </a:r>
            <a:r>
              <a:rPr lang="bg-BG" sz="2400" dirty="0" smtClean="0">
                <a:solidFill>
                  <a:srgbClr val="000000"/>
                </a:solidFill>
              </a:rPr>
              <a:t>строителни и монтажни работи</a:t>
            </a:r>
            <a:r>
              <a:rPr lang="bg-BG" sz="2400" dirty="0" smtClean="0">
                <a:solidFill>
                  <a:srgbClr val="000000"/>
                </a:solidFill>
              </a:rPr>
              <a:t>.</a:t>
            </a:r>
          </a:p>
          <a:p>
            <a:pPr algn="just">
              <a:buClr>
                <a:schemeClr val="bg1"/>
              </a:buClr>
              <a:buFont typeface="Wingdings" pitchFamily="2" charset="2"/>
              <a:buChar char="v"/>
            </a:pPr>
            <a:r>
              <a:rPr lang="bg-BG" sz="2400" b="1" dirty="0" smtClean="0">
                <a:solidFill>
                  <a:srgbClr val="000000"/>
                </a:solidFill>
              </a:rPr>
              <a:t>Съпътстващи строителни и монтажни работи, </a:t>
            </a:r>
            <a:r>
              <a:rPr lang="bg-BG" sz="2400" dirty="0" smtClean="0">
                <a:solidFill>
                  <a:srgbClr val="000000"/>
                </a:solidFill>
              </a:rPr>
              <a:t>свързани с изпълнението на мерките за енергийна ефективност и съответното възстановяване на общите части на сградата в резултат на изпълнените мерки с </a:t>
            </a:r>
            <a:r>
              <a:rPr lang="bg-BG" sz="2400" dirty="0" err="1" smtClean="0">
                <a:solidFill>
                  <a:srgbClr val="000000"/>
                </a:solidFill>
              </a:rPr>
              <a:t>енергоспестяващ</a:t>
            </a:r>
            <a:r>
              <a:rPr lang="bg-BG" sz="2400" dirty="0" smtClean="0">
                <a:solidFill>
                  <a:srgbClr val="000000"/>
                </a:solidFill>
              </a:rPr>
              <a:t> ефект.</a:t>
            </a:r>
          </a:p>
          <a:p>
            <a:pPr lvl="0" algn="just">
              <a:buClr>
                <a:schemeClr val="bg1"/>
              </a:buClr>
              <a:buFont typeface="Wingdings" pitchFamily="2" charset="2"/>
              <a:buChar char="v"/>
            </a:pPr>
            <a:r>
              <a:rPr lang="bg-BG" sz="2400" b="1" dirty="0" smtClean="0">
                <a:solidFill>
                  <a:srgbClr val="000000"/>
                </a:solidFill>
              </a:rPr>
              <a:t>Съпътстващите строителни и монтажни работи са свързани единствено с възстановяването на първоначалното състояние, нарушено в резултат на обновяването на общите части и след извършване на подмяната на дограма в самостоятелния обект/жилище. </a:t>
            </a:r>
          </a:p>
          <a:p>
            <a:pPr>
              <a:lnSpc>
                <a:spcPct val="150000"/>
              </a:lnSpc>
              <a:buClr>
                <a:schemeClr val="bg1"/>
              </a:buClr>
              <a:buFont typeface="Wingdings" pitchFamily="2" charset="2"/>
              <a:buChar char="v"/>
            </a:pPr>
            <a:endParaRPr lang="bg-BG" sz="2400" dirty="0" smtClean="0">
              <a:solidFill>
                <a:srgbClr val="000000"/>
              </a:solidFill>
            </a:endParaRPr>
          </a:p>
          <a:p>
            <a:pPr>
              <a:buClr>
                <a:schemeClr val="bg1"/>
              </a:buClr>
              <a:buFont typeface="Wingdings" pitchFamily="2" charset="2"/>
              <a:buChar char="v"/>
            </a:pPr>
            <a:endParaRPr lang="en-US" sz="2000" b="1" dirty="0" smtClean="0">
              <a:solidFill>
                <a:srgbClr val="000000"/>
              </a:solidFill>
            </a:endParaRPr>
          </a:p>
          <a:p>
            <a:pPr lvl="1">
              <a:buClr>
                <a:schemeClr val="bg1"/>
              </a:buClr>
              <a:buFont typeface="Wingdings" pitchFamily="2" charset="2"/>
              <a:buChar char="v"/>
            </a:pPr>
            <a:endParaRPr lang="en-US" sz="2000" dirty="0" smtClean="0">
              <a:solidFill>
                <a:srgbClr val="000000"/>
              </a:solidFill>
            </a:endParaRPr>
          </a:p>
        </p:txBody>
      </p:sp>
      <p:sp>
        <p:nvSpPr>
          <p:cNvPr id="6" name="Slide Number Placeholder 5"/>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4E9930CC-4064-4A64-9953-2274A8E0B063}" type="slidenum">
              <a:rPr lang="bg-BG" sz="1200">
                <a:solidFill>
                  <a:schemeClr val="tx1">
                    <a:shade val="50000"/>
                  </a:schemeClr>
                </a:solidFill>
                <a:latin typeface="+mn-lt"/>
                <a:cs typeface="+mn-cs"/>
              </a:rPr>
              <a:pPr algn="r" fontAlgn="auto">
                <a:spcBef>
                  <a:spcPts val="0"/>
                </a:spcBef>
                <a:spcAft>
                  <a:spcPts val="0"/>
                </a:spcAft>
                <a:defRPr/>
              </a:pPr>
              <a:t>13</a:t>
            </a:fld>
            <a:endParaRPr lang="bg-BG" sz="1200" dirty="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92697"/>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Недопустими дейности</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692150"/>
            <a:ext cx="9144000" cy="6265863"/>
          </a:xfrm>
          <a:solidFill>
            <a:schemeClr val="tx1">
              <a:lumMod val="95000"/>
            </a:schemeClr>
          </a:solidFill>
        </p:spPr>
        <p:txBody>
          <a:bodyPr>
            <a:noAutofit/>
          </a:bodyPr>
          <a:lstStyle/>
          <a:p>
            <a:pPr algn="just">
              <a:lnSpc>
                <a:spcPct val="200000"/>
              </a:lnSpc>
              <a:buClr>
                <a:schemeClr val="bg1"/>
              </a:buClr>
              <a:buFont typeface="Wingdings" pitchFamily="2" charset="2"/>
              <a:buChar char="v"/>
            </a:pPr>
            <a:r>
              <a:rPr lang="bg-BG" sz="3600" b="1" dirty="0" smtClean="0">
                <a:solidFill>
                  <a:srgbClr val="000000"/>
                </a:solidFill>
              </a:rPr>
              <a:t>Няма да се финансират:</a:t>
            </a:r>
          </a:p>
          <a:p>
            <a:pPr lvl="1" algn="just">
              <a:buClr>
                <a:schemeClr val="bg1"/>
              </a:buClr>
              <a:buFont typeface="Courier New" pitchFamily="49" charset="0"/>
              <a:buChar char="o"/>
            </a:pPr>
            <a:r>
              <a:rPr lang="bg-BG" sz="3600" dirty="0">
                <a:solidFill>
                  <a:srgbClr val="000000"/>
                </a:solidFill>
              </a:rPr>
              <a:t>р</a:t>
            </a:r>
            <a:r>
              <a:rPr lang="bg-BG" sz="3600" dirty="0" smtClean="0">
                <a:solidFill>
                  <a:srgbClr val="000000"/>
                </a:solidFill>
              </a:rPr>
              <a:t>емонт, обзавеждане </a:t>
            </a:r>
            <a:r>
              <a:rPr lang="bg-BG" sz="3600" dirty="0">
                <a:solidFill>
                  <a:srgbClr val="000000"/>
                </a:solidFill>
              </a:rPr>
              <a:t>и оборудване в самостоятелния </a:t>
            </a:r>
            <a:r>
              <a:rPr lang="bg-BG" sz="3600" dirty="0" smtClean="0">
                <a:solidFill>
                  <a:srgbClr val="000000"/>
                </a:solidFill>
              </a:rPr>
              <a:t>обект/жилището;</a:t>
            </a:r>
            <a:endParaRPr lang="bg-BG" sz="3600" dirty="0">
              <a:solidFill>
                <a:srgbClr val="000000"/>
              </a:solidFill>
            </a:endParaRPr>
          </a:p>
          <a:p>
            <a:pPr lvl="1" algn="just">
              <a:buClr>
                <a:schemeClr val="bg1"/>
              </a:buClr>
              <a:buFont typeface="Courier New" pitchFamily="49" charset="0"/>
              <a:buChar char="o"/>
            </a:pPr>
            <a:r>
              <a:rPr lang="bg-BG" sz="3600" dirty="0" smtClean="0">
                <a:solidFill>
                  <a:srgbClr val="000000"/>
                </a:solidFill>
              </a:rPr>
              <a:t>подмяна </a:t>
            </a:r>
            <a:r>
              <a:rPr lang="bg-BG" sz="3600" dirty="0" smtClean="0">
                <a:solidFill>
                  <a:srgbClr val="000000"/>
                </a:solidFill>
              </a:rPr>
              <a:t>на отоплителни тела в самостоятелния </a:t>
            </a:r>
            <a:r>
              <a:rPr lang="bg-BG" sz="3600" dirty="0">
                <a:solidFill>
                  <a:srgbClr val="000000"/>
                </a:solidFill>
              </a:rPr>
              <a:t>обект/жилището;</a:t>
            </a:r>
            <a:endParaRPr lang="bg-BG" sz="3600" dirty="0" smtClean="0">
              <a:solidFill>
                <a:srgbClr val="000000"/>
              </a:solidFill>
            </a:endParaRPr>
          </a:p>
          <a:p>
            <a:pPr lvl="1" algn="just">
              <a:buClr>
                <a:schemeClr val="bg1"/>
              </a:buClr>
              <a:buFont typeface="Courier New" pitchFamily="49" charset="0"/>
              <a:buChar char="o"/>
            </a:pPr>
            <a:r>
              <a:rPr lang="bg-BG" sz="3600" dirty="0" smtClean="0">
                <a:solidFill>
                  <a:srgbClr val="000000"/>
                </a:solidFill>
              </a:rPr>
              <a:t>подмяна на асансьори с нови или втора </a:t>
            </a:r>
            <a:r>
              <a:rPr lang="bg-BG" sz="3600" dirty="0" smtClean="0">
                <a:solidFill>
                  <a:srgbClr val="000000"/>
                </a:solidFill>
              </a:rPr>
              <a:t>употреба.</a:t>
            </a:r>
            <a:endParaRPr lang="bg-BG" sz="3600" dirty="0" smtClean="0">
              <a:solidFill>
                <a:srgbClr val="000000"/>
              </a:solidFill>
            </a:endParaRPr>
          </a:p>
          <a:p>
            <a:pPr algn="just">
              <a:buClr>
                <a:schemeClr val="bg1"/>
              </a:buClr>
              <a:buFont typeface="Wingdings" pitchFamily="2" charset="2"/>
              <a:buChar char="v"/>
            </a:pPr>
            <a:endParaRPr lang="bg-BG" sz="2400" dirty="0" smtClean="0">
              <a:solidFill>
                <a:srgbClr val="000000"/>
              </a:solidFill>
            </a:endParaRPr>
          </a:p>
          <a:p>
            <a:pPr algn="just">
              <a:buClr>
                <a:schemeClr val="bg1"/>
              </a:buClr>
              <a:buFont typeface="Wingdings" pitchFamily="2" charset="2"/>
              <a:buChar char="v"/>
            </a:pPr>
            <a:endParaRPr lang="en-US" sz="2400" dirty="0" smtClean="0">
              <a:solidFill>
                <a:srgbClr val="000000"/>
              </a:solidFill>
            </a:endParaRPr>
          </a:p>
          <a:p>
            <a:pPr>
              <a:buClr>
                <a:schemeClr val="bg1"/>
              </a:buClr>
              <a:buFont typeface="Wingdings" pitchFamily="2" charset="2"/>
              <a:buChar char="v"/>
            </a:pPr>
            <a:endParaRPr lang="en-US" sz="2000" b="1" dirty="0" smtClean="0">
              <a:solidFill>
                <a:srgbClr val="000000"/>
              </a:solidFill>
            </a:endParaRPr>
          </a:p>
          <a:p>
            <a:pPr lvl="1">
              <a:buClr>
                <a:schemeClr val="bg1"/>
              </a:buClr>
              <a:buFont typeface="Wingdings" pitchFamily="2" charset="2"/>
              <a:buChar char="v"/>
            </a:pPr>
            <a:endParaRPr lang="en-US" sz="2000" dirty="0" smtClean="0">
              <a:solidFill>
                <a:srgbClr val="000000"/>
              </a:solidFill>
            </a:endParaRPr>
          </a:p>
        </p:txBody>
      </p:sp>
      <p:sp>
        <p:nvSpPr>
          <p:cNvPr id="6" name="Slide Number Placeholder 5"/>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AD141A7A-C3CF-4751-9A67-DB153ECC123F}" type="slidenum">
              <a:rPr lang="bg-BG" sz="1200">
                <a:solidFill>
                  <a:schemeClr val="tx1">
                    <a:shade val="50000"/>
                  </a:schemeClr>
                </a:solidFill>
                <a:latin typeface="+mn-lt"/>
                <a:cs typeface="+mn-cs"/>
              </a:rPr>
              <a:pPr algn="r" fontAlgn="auto">
                <a:spcBef>
                  <a:spcPts val="0"/>
                </a:spcBef>
                <a:spcAft>
                  <a:spcPts val="0"/>
                </a:spcAft>
                <a:defRPr/>
              </a:pPr>
              <a:t>14</a:t>
            </a:fld>
            <a:endParaRPr lang="bg-BG" sz="1200" dirty="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9144000" cy="576064"/>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За всяка сграда</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0" y="692150"/>
            <a:ext cx="9144000" cy="6265863"/>
          </a:xfrm>
          <a:solidFill>
            <a:schemeClr val="tx1">
              <a:lumMod val="95000"/>
            </a:schemeClr>
          </a:solidFill>
        </p:spPr>
        <p:txBody>
          <a:bodyPr>
            <a:noAutofit/>
          </a:bodyPr>
          <a:lstStyle/>
          <a:p>
            <a:pPr algn="just">
              <a:lnSpc>
                <a:spcPct val="150000"/>
              </a:lnSpc>
              <a:buClr>
                <a:schemeClr val="bg1"/>
              </a:buClr>
              <a:buSzPct val="100000"/>
              <a:buFont typeface="Wingdings" pitchFamily="2" charset="2"/>
              <a:buChar char="v"/>
            </a:pPr>
            <a:r>
              <a:rPr lang="bg-BG" sz="2300" b="1" dirty="0" smtClean="0">
                <a:solidFill>
                  <a:srgbClr val="000000"/>
                </a:solidFill>
              </a:rPr>
              <a:t>За всяка сграда общината чрез избрани външни изпълнители:</a:t>
            </a:r>
          </a:p>
          <a:p>
            <a:pPr lvl="1" algn="just">
              <a:lnSpc>
                <a:spcPct val="150000"/>
              </a:lnSpc>
              <a:buClr>
                <a:schemeClr val="bg1"/>
              </a:buClr>
              <a:buSzPct val="100000"/>
              <a:buFont typeface="Courier New" pitchFamily="49" charset="0"/>
              <a:buChar char="o"/>
            </a:pPr>
            <a:r>
              <a:rPr lang="bg-BG" sz="2300" dirty="0" smtClean="0">
                <a:solidFill>
                  <a:srgbClr val="000000"/>
                </a:solidFill>
              </a:rPr>
              <a:t>изготвя техническо обследване и технически паспорт;</a:t>
            </a:r>
          </a:p>
          <a:p>
            <a:pPr lvl="1" algn="just">
              <a:lnSpc>
                <a:spcPct val="150000"/>
              </a:lnSpc>
              <a:buClr>
                <a:schemeClr val="bg1"/>
              </a:buClr>
              <a:buSzPct val="100000"/>
              <a:buFont typeface="Courier New" pitchFamily="49" charset="0"/>
              <a:buChar char="o"/>
            </a:pPr>
            <a:r>
              <a:rPr lang="bg-BG" sz="2300" dirty="0" smtClean="0">
                <a:solidFill>
                  <a:srgbClr val="000000"/>
                </a:solidFill>
              </a:rPr>
              <a:t>извършва обследване за енергийна ефективност;</a:t>
            </a:r>
          </a:p>
          <a:p>
            <a:pPr lvl="1" algn="just">
              <a:lnSpc>
                <a:spcPct val="150000"/>
              </a:lnSpc>
              <a:buClr>
                <a:schemeClr val="bg1"/>
              </a:buClr>
              <a:buSzPct val="100000"/>
              <a:buFont typeface="Courier New" pitchFamily="49" charset="0"/>
              <a:buChar char="o"/>
            </a:pPr>
            <a:r>
              <a:rPr lang="bg-BG" sz="2300" dirty="0" smtClean="0">
                <a:solidFill>
                  <a:srgbClr val="000000"/>
                </a:solidFill>
              </a:rPr>
              <a:t>разработва технически/работен проект;</a:t>
            </a:r>
          </a:p>
          <a:p>
            <a:pPr lvl="1" algn="just">
              <a:lnSpc>
                <a:spcPct val="150000"/>
              </a:lnSpc>
              <a:buClr>
                <a:schemeClr val="bg1"/>
              </a:buClr>
              <a:buSzPct val="100000"/>
              <a:buFont typeface="Courier New" pitchFamily="49" charset="0"/>
              <a:buChar char="o"/>
            </a:pPr>
            <a:r>
              <a:rPr lang="bg-BG" sz="2300" dirty="0" smtClean="0">
                <a:solidFill>
                  <a:srgbClr val="000000"/>
                </a:solidFill>
              </a:rPr>
              <a:t>извършва оценка за съответствие на инвестиционния проект;</a:t>
            </a:r>
          </a:p>
          <a:p>
            <a:pPr lvl="1" algn="just">
              <a:lnSpc>
                <a:spcPct val="150000"/>
              </a:lnSpc>
              <a:buClr>
                <a:schemeClr val="bg1"/>
              </a:buClr>
              <a:buSzPct val="100000"/>
              <a:buFont typeface="Courier New" pitchFamily="49" charset="0"/>
              <a:buChar char="o"/>
            </a:pPr>
            <a:r>
              <a:rPr lang="bg-BG" sz="2300" dirty="0" smtClean="0">
                <a:solidFill>
                  <a:srgbClr val="000000"/>
                </a:solidFill>
              </a:rPr>
              <a:t>издава разрешение за строеж;</a:t>
            </a:r>
          </a:p>
          <a:p>
            <a:pPr lvl="1" algn="just">
              <a:lnSpc>
                <a:spcPct val="150000"/>
              </a:lnSpc>
              <a:buClr>
                <a:schemeClr val="bg1"/>
              </a:buClr>
              <a:buSzPct val="100000"/>
              <a:buFont typeface="Courier New" pitchFamily="49" charset="0"/>
              <a:buChar char="o"/>
            </a:pPr>
            <a:r>
              <a:rPr lang="bg-BG" sz="2300" dirty="0" smtClean="0">
                <a:solidFill>
                  <a:srgbClr val="000000"/>
                </a:solidFill>
              </a:rPr>
              <a:t>изпълнява </a:t>
            </a:r>
            <a:r>
              <a:rPr lang="bg-BG" sz="2300" dirty="0" err="1" smtClean="0">
                <a:solidFill>
                  <a:srgbClr val="000000"/>
                </a:solidFill>
              </a:rPr>
              <a:t>СМР</a:t>
            </a:r>
            <a:r>
              <a:rPr lang="bg-BG" sz="2300" dirty="0" smtClean="0">
                <a:solidFill>
                  <a:srgbClr val="000000"/>
                </a:solidFill>
              </a:rPr>
              <a:t>; </a:t>
            </a:r>
          </a:p>
          <a:p>
            <a:pPr lvl="1" algn="just">
              <a:lnSpc>
                <a:spcPct val="150000"/>
              </a:lnSpc>
              <a:buClr>
                <a:schemeClr val="bg1"/>
              </a:buClr>
              <a:buSzPct val="100000"/>
              <a:buFont typeface="Courier New" pitchFamily="49" charset="0"/>
              <a:buChar char="o"/>
            </a:pPr>
            <a:r>
              <a:rPr lang="bg-BG" sz="2300" dirty="0" smtClean="0">
                <a:solidFill>
                  <a:srgbClr val="000000"/>
                </a:solidFill>
              </a:rPr>
              <a:t>осъществява авторски надзор;</a:t>
            </a:r>
          </a:p>
          <a:p>
            <a:pPr lvl="1" algn="just">
              <a:lnSpc>
                <a:spcPct val="150000"/>
              </a:lnSpc>
              <a:buClr>
                <a:schemeClr val="bg1"/>
              </a:buClr>
              <a:buSzPct val="100000"/>
              <a:buFont typeface="Courier New" pitchFamily="49" charset="0"/>
              <a:buChar char="o"/>
            </a:pPr>
            <a:r>
              <a:rPr lang="bg-BG" sz="2300" dirty="0" smtClean="0">
                <a:solidFill>
                  <a:srgbClr val="000000"/>
                </a:solidFill>
              </a:rPr>
              <a:t>упражнява строителен надзор;</a:t>
            </a:r>
          </a:p>
          <a:p>
            <a:pPr lvl="1" algn="just">
              <a:lnSpc>
                <a:spcPct val="150000"/>
              </a:lnSpc>
              <a:buClr>
                <a:schemeClr val="bg1"/>
              </a:buClr>
              <a:buSzPct val="100000"/>
              <a:buFont typeface="Courier New" pitchFamily="49" charset="0"/>
              <a:buChar char="o"/>
            </a:pPr>
            <a:r>
              <a:rPr lang="bg-BG" sz="2300" dirty="0" smtClean="0">
                <a:solidFill>
                  <a:srgbClr val="000000"/>
                </a:solidFill>
              </a:rPr>
              <a:t>упражнява инвеститорски контрол.</a:t>
            </a:r>
          </a:p>
          <a:p>
            <a:pPr>
              <a:buClr>
                <a:schemeClr val="bg1"/>
              </a:buClr>
              <a:buFont typeface="Wingdings" pitchFamily="2" charset="2"/>
              <a:buChar char="v"/>
            </a:pPr>
            <a:endParaRPr lang="en-US" sz="1900"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0162E57F-8182-416D-A546-A0B16DE625BE}" type="slidenum">
              <a:rPr lang="bg-BG"/>
              <a:pPr>
                <a:defRPr/>
              </a:pPr>
              <a:t>15</a:t>
            </a:fld>
            <a:endParaRPr lang="bg-B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3" y="0"/>
            <a:ext cx="9144000" cy="692696"/>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Стъпки</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0" y="692150"/>
            <a:ext cx="9144000" cy="6165850"/>
          </a:xfrm>
          <a:solidFill>
            <a:schemeClr val="tx1">
              <a:lumMod val="95000"/>
            </a:schemeClr>
          </a:solidFill>
        </p:spPr>
        <p:txBody>
          <a:bodyPr>
            <a:normAutofit/>
          </a:bodyPr>
          <a:lstStyle/>
          <a:p>
            <a:pPr marL="137160" indent="0" algn="just" fontAlgn="auto">
              <a:lnSpc>
                <a:spcPct val="150000"/>
              </a:lnSpc>
              <a:spcBef>
                <a:spcPts val="0"/>
              </a:spcBef>
              <a:spcAft>
                <a:spcPts val="0"/>
              </a:spcAft>
              <a:buClr>
                <a:schemeClr val="tx1">
                  <a:shade val="95000"/>
                </a:schemeClr>
              </a:buClr>
              <a:buFont typeface="Wingdings 2"/>
              <a:buNone/>
              <a:defRPr/>
            </a:pPr>
            <a:endParaRPr lang="bg-BG" sz="2300" dirty="0" smtClean="0">
              <a:solidFill>
                <a:schemeClr val="bg2">
                  <a:lumMod val="50000"/>
                </a:schemeClr>
              </a:solidFill>
            </a:endParaRPr>
          </a:p>
        </p:txBody>
      </p:sp>
      <p:sp>
        <p:nvSpPr>
          <p:cNvPr id="5" name="Slide Number Placeholder 4"/>
          <p:cNvSpPr>
            <a:spLocks noGrp="1"/>
          </p:cNvSpPr>
          <p:nvPr>
            <p:ph type="sldNum" sz="quarter" idx="12"/>
          </p:nvPr>
        </p:nvSpPr>
        <p:spPr/>
        <p:txBody>
          <a:bodyPr/>
          <a:lstStyle/>
          <a:p>
            <a:pPr>
              <a:defRPr/>
            </a:pPr>
            <a:fld id="{7500D949-C4A6-496A-BC9A-679B2DAC6945}" type="slidenum">
              <a:rPr lang="bg-BG"/>
              <a:pPr>
                <a:defRPr/>
              </a:pPr>
              <a:t>16</a:t>
            </a:fld>
            <a:endParaRPr lang="bg-BG"/>
          </a:p>
        </p:txBody>
      </p:sp>
      <p:sp>
        <p:nvSpPr>
          <p:cNvPr id="235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Book Antiqua" pitchFamily="18" charset="0"/>
            </a:endParaRPr>
          </a:p>
        </p:txBody>
      </p:sp>
      <p:graphicFrame>
        <p:nvGraphicFramePr>
          <p:cNvPr id="23572" name="Object 20"/>
          <p:cNvGraphicFramePr>
            <a:graphicFrameLocks noChangeAspect="1"/>
          </p:cNvGraphicFramePr>
          <p:nvPr/>
        </p:nvGraphicFramePr>
        <p:xfrm>
          <a:off x="6265863" y="2060575"/>
          <a:ext cx="2843212" cy="3784600"/>
        </p:xfrm>
        <a:graphic>
          <a:graphicData uri="http://schemas.openxmlformats.org/presentationml/2006/ole">
            <mc:AlternateContent xmlns:mc="http://schemas.openxmlformats.org/markup-compatibility/2006">
              <mc:Choice xmlns:v="urn:schemas-microsoft-com:vml" Requires="v">
                <p:oleObj spid="_x0000_s23577" name="Bitmap Image" r:id="rId4" imgW="3200000" imgH="4266667" progId="PBrush">
                  <p:embed/>
                </p:oleObj>
              </mc:Choice>
              <mc:Fallback>
                <p:oleObj name="Bitmap Image" r:id="rId4" imgW="3200000" imgH="4266667" progId="PBrush">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863" y="2060575"/>
                        <a:ext cx="2843212" cy="378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p:nvPr/>
        </p:nvPicPr>
        <p:blipFill rotWithShape="1">
          <a:blip r:embed="rId6"/>
          <a:srcRect l="26125" t="15224" r="25455" b="6322"/>
          <a:stretch/>
        </p:blipFill>
        <p:spPr bwMode="auto">
          <a:xfrm>
            <a:off x="0" y="620688"/>
            <a:ext cx="6372200" cy="623731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975"/>
            <a:ext cx="9144000" cy="5661025"/>
          </a:xfrm>
          <a:solidFill>
            <a:schemeClr val="tx1">
              <a:lumMod val="95000"/>
            </a:schemeClr>
          </a:solidFill>
        </p:spPr>
        <p:txBody>
          <a:bodyPr>
            <a:normAutofit/>
          </a:bodyPr>
          <a:lstStyle/>
          <a:p>
            <a:pPr marL="136525" indent="0" algn="ctr">
              <a:lnSpc>
                <a:spcPct val="80000"/>
              </a:lnSpc>
              <a:buFont typeface="Wingdings 2" pitchFamily="18" charset="2"/>
              <a:buNone/>
            </a:pPr>
            <a:endParaRPr lang="bg-BG" altLang="bg-BG" sz="1700" b="1" dirty="0" smtClean="0">
              <a:solidFill>
                <a:srgbClr val="262626"/>
              </a:solidFill>
            </a:endParaRPr>
          </a:p>
          <a:p>
            <a:pPr marL="136525" indent="0" algn="ctr">
              <a:lnSpc>
                <a:spcPct val="80000"/>
              </a:lnSpc>
              <a:buFont typeface="Wingdings 2" pitchFamily="18" charset="2"/>
              <a:buNone/>
            </a:pPr>
            <a:endParaRPr lang="bg-BG" altLang="bg-BG" sz="1700" b="1" dirty="0" smtClean="0">
              <a:solidFill>
                <a:srgbClr val="262626"/>
              </a:solidFill>
            </a:endParaRPr>
          </a:p>
          <a:p>
            <a:pPr marL="136525" indent="0" algn="ctr">
              <a:lnSpc>
                <a:spcPct val="80000"/>
              </a:lnSpc>
              <a:buFont typeface="Wingdings 2" pitchFamily="18" charset="2"/>
              <a:buNone/>
            </a:pPr>
            <a:endParaRPr lang="en-US" altLang="bg-BG" sz="2400" b="1" dirty="0" smtClean="0">
              <a:solidFill>
                <a:srgbClr val="262626"/>
              </a:solidFill>
            </a:endParaRPr>
          </a:p>
          <a:p>
            <a:pPr marL="136525" indent="0" algn="ctr">
              <a:lnSpc>
                <a:spcPct val="80000"/>
              </a:lnSpc>
              <a:buFont typeface="Wingdings 2" pitchFamily="18" charset="2"/>
              <a:buNone/>
            </a:pPr>
            <a:endParaRPr lang="bg-BG" altLang="bg-BG" sz="2400" b="1" dirty="0" smtClean="0">
              <a:solidFill>
                <a:srgbClr val="262626"/>
              </a:solidFill>
            </a:endParaRPr>
          </a:p>
          <a:p>
            <a:pPr marL="136525" indent="0" algn="ctr">
              <a:lnSpc>
                <a:spcPct val="80000"/>
              </a:lnSpc>
              <a:buFont typeface="Wingdings 2" pitchFamily="18" charset="2"/>
              <a:buNone/>
            </a:pPr>
            <a:endParaRPr lang="bg-BG" altLang="bg-BG" sz="2400" b="1" dirty="0" smtClean="0">
              <a:solidFill>
                <a:srgbClr val="262626"/>
              </a:solidFill>
            </a:endParaRPr>
          </a:p>
          <a:p>
            <a:pPr marL="136525" indent="0" algn="ctr">
              <a:lnSpc>
                <a:spcPct val="80000"/>
              </a:lnSpc>
              <a:buFont typeface="Wingdings 2" pitchFamily="18" charset="2"/>
              <a:buNone/>
            </a:pPr>
            <a:r>
              <a:rPr lang="bg-BG" altLang="bg-BG" sz="2400" b="1" dirty="0" smtClean="0">
                <a:solidFill>
                  <a:srgbClr val="262626"/>
                </a:solidFill>
              </a:rPr>
              <a:t>БЛАГОДАРЯ </a:t>
            </a:r>
            <a:r>
              <a:rPr lang="bg-BG" altLang="bg-BG" sz="2400" b="1" dirty="0" smtClean="0">
                <a:solidFill>
                  <a:srgbClr val="262626"/>
                </a:solidFill>
              </a:rPr>
              <a:t>ЗА ВНИМАНИЕТО</a:t>
            </a:r>
            <a:endParaRPr lang="bg-BG" altLang="bg-BG" sz="2400" dirty="0" smtClean="0">
              <a:solidFill>
                <a:srgbClr val="262626"/>
              </a:solidFill>
            </a:endParaRPr>
          </a:p>
          <a:p>
            <a:pPr marL="136525" indent="0" algn="r">
              <a:lnSpc>
                <a:spcPct val="80000"/>
              </a:lnSpc>
              <a:spcBef>
                <a:spcPct val="0"/>
              </a:spcBef>
              <a:buClrTx/>
              <a:buFont typeface="Wingdings 2" pitchFamily="18" charset="2"/>
              <a:buNone/>
            </a:pPr>
            <a:endParaRPr lang="bg-BG" altLang="bg-BG" sz="1700" dirty="0" smtClean="0">
              <a:solidFill>
                <a:srgbClr val="262626"/>
              </a:solidFill>
            </a:endParaRPr>
          </a:p>
          <a:p>
            <a:pPr marL="136525" indent="0" algn="r">
              <a:lnSpc>
                <a:spcPct val="80000"/>
              </a:lnSpc>
              <a:spcBef>
                <a:spcPct val="0"/>
              </a:spcBef>
              <a:buClrTx/>
              <a:buFont typeface="Wingdings 2" pitchFamily="18" charset="2"/>
              <a:buNone/>
            </a:pPr>
            <a:endParaRPr lang="bg-BG" altLang="bg-BG" sz="1700" dirty="0" smtClean="0">
              <a:solidFill>
                <a:srgbClr val="262626"/>
              </a:solidFill>
            </a:endParaRPr>
          </a:p>
          <a:p>
            <a:pPr marL="136525" indent="0" algn="r">
              <a:lnSpc>
                <a:spcPct val="80000"/>
              </a:lnSpc>
              <a:spcBef>
                <a:spcPct val="0"/>
              </a:spcBef>
              <a:buClrTx/>
              <a:buFont typeface="Wingdings 2" pitchFamily="18" charset="2"/>
              <a:buNone/>
            </a:pPr>
            <a:endParaRPr lang="bg-BG" altLang="bg-BG" sz="1700" dirty="0" smtClean="0">
              <a:solidFill>
                <a:srgbClr val="262626"/>
              </a:solidFill>
            </a:endParaRPr>
          </a:p>
          <a:p>
            <a:pPr marL="136525" indent="0" algn="r">
              <a:lnSpc>
                <a:spcPct val="80000"/>
              </a:lnSpc>
              <a:spcBef>
                <a:spcPct val="0"/>
              </a:spcBef>
              <a:buClrTx/>
              <a:buFont typeface="Wingdings 2" pitchFamily="18" charset="2"/>
              <a:buNone/>
            </a:pPr>
            <a:endParaRPr lang="bg-BG" altLang="bg-BG" sz="1700" b="1" dirty="0" smtClean="0">
              <a:solidFill>
                <a:srgbClr val="262626"/>
              </a:solidFill>
            </a:endParaRPr>
          </a:p>
          <a:p>
            <a:pPr marL="136525" indent="0" algn="r">
              <a:lnSpc>
                <a:spcPct val="80000"/>
              </a:lnSpc>
              <a:spcBef>
                <a:spcPct val="0"/>
              </a:spcBef>
              <a:buClrTx/>
              <a:buFont typeface="Wingdings 2" pitchFamily="18" charset="2"/>
              <a:buNone/>
            </a:pPr>
            <a:endParaRPr lang="bg-BG" altLang="bg-BG" sz="1700" b="1" dirty="0" smtClean="0">
              <a:solidFill>
                <a:srgbClr val="262626"/>
              </a:solidFill>
            </a:endParaRPr>
          </a:p>
          <a:p>
            <a:pPr marL="136525" indent="0" algn="r">
              <a:lnSpc>
                <a:spcPct val="80000"/>
              </a:lnSpc>
              <a:spcBef>
                <a:spcPct val="0"/>
              </a:spcBef>
              <a:buClrTx/>
              <a:buFont typeface="Wingdings 2" pitchFamily="18" charset="2"/>
              <a:buNone/>
            </a:pPr>
            <a:endParaRPr lang="en-US" altLang="bg-BG" sz="1700" b="1" dirty="0" smtClean="0">
              <a:solidFill>
                <a:srgbClr val="262626"/>
              </a:solidFill>
            </a:endParaRPr>
          </a:p>
          <a:p>
            <a:pPr marL="136525" indent="0" algn="r">
              <a:lnSpc>
                <a:spcPct val="80000"/>
              </a:lnSpc>
              <a:spcBef>
                <a:spcPct val="0"/>
              </a:spcBef>
              <a:buClrTx/>
              <a:buFont typeface="Wingdings 2" pitchFamily="18" charset="2"/>
              <a:buNone/>
            </a:pPr>
            <a:endParaRPr lang="en-US" altLang="bg-BG" sz="1700" b="1" dirty="0">
              <a:solidFill>
                <a:srgbClr val="262626"/>
              </a:solidFill>
            </a:endParaRPr>
          </a:p>
          <a:p>
            <a:pPr marL="136525" indent="0" algn="r">
              <a:lnSpc>
                <a:spcPct val="80000"/>
              </a:lnSpc>
              <a:spcBef>
                <a:spcPct val="0"/>
              </a:spcBef>
              <a:buClrTx/>
              <a:buFont typeface="Wingdings 2" pitchFamily="18" charset="2"/>
              <a:buNone/>
            </a:pPr>
            <a:endParaRPr lang="en-US" altLang="bg-BG" sz="1700" b="1" dirty="0" smtClean="0">
              <a:solidFill>
                <a:srgbClr val="262626"/>
              </a:solidFill>
            </a:endParaRPr>
          </a:p>
          <a:p>
            <a:pPr marL="136525" indent="0" algn="r">
              <a:lnSpc>
                <a:spcPct val="80000"/>
              </a:lnSpc>
              <a:spcBef>
                <a:spcPct val="0"/>
              </a:spcBef>
              <a:buClrTx/>
              <a:buFont typeface="Wingdings 2" pitchFamily="18" charset="2"/>
              <a:buNone/>
            </a:pPr>
            <a:endParaRPr lang="en-US" altLang="bg-BG" sz="1700" b="1" dirty="0">
              <a:solidFill>
                <a:srgbClr val="262626"/>
              </a:solidFill>
            </a:endParaRPr>
          </a:p>
          <a:p>
            <a:pPr marL="136525" indent="0" algn="r">
              <a:lnSpc>
                <a:spcPct val="80000"/>
              </a:lnSpc>
              <a:spcBef>
                <a:spcPct val="0"/>
              </a:spcBef>
              <a:buClrTx/>
              <a:buFont typeface="Wingdings 2" pitchFamily="18" charset="2"/>
              <a:buNone/>
            </a:pPr>
            <a:endParaRPr lang="en-US" altLang="bg-BG" sz="1700" b="1" dirty="0" smtClean="0">
              <a:solidFill>
                <a:srgbClr val="262626"/>
              </a:solidFill>
            </a:endParaRPr>
          </a:p>
          <a:p>
            <a:pPr marL="136525" indent="0" algn="r">
              <a:lnSpc>
                <a:spcPct val="80000"/>
              </a:lnSpc>
              <a:spcBef>
                <a:spcPct val="0"/>
              </a:spcBef>
              <a:buClrTx/>
              <a:buFont typeface="Wingdings 2" pitchFamily="18" charset="2"/>
              <a:buNone/>
            </a:pPr>
            <a:endParaRPr lang="en-US" altLang="bg-BG" sz="1700" b="1" dirty="0">
              <a:solidFill>
                <a:srgbClr val="262626"/>
              </a:solidFill>
            </a:endParaRPr>
          </a:p>
          <a:p>
            <a:pPr marL="136525" indent="0" algn="r">
              <a:lnSpc>
                <a:spcPct val="80000"/>
              </a:lnSpc>
              <a:spcBef>
                <a:spcPct val="0"/>
              </a:spcBef>
              <a:buClrTx/>
              <a:buFont typeface="Wingdings 2" pitchFamily="18" charset="2"/>
              <a:buNone/>
            </a:pPr>
            <a:endParaRPr lang="en-US" altLang="bg-BG" sz="1700" b="1" dirty="0" smtClean="0">
              <a:solidFill>
                <a:srgbClr val="262626"/>
              </a:solidFill>
            </a:endParaRPr>
          </a:p>
          <a:p>
            <a:pPr marL="136525" indent="0" algn="r">
              <a:lnSpc>
                <a:spcPct val="80000"/>
              </a:lnSpc>
              <a:spcBef>
                <a:spcPct val="0"/>
              </a:spcBef>
              <a:buClrTx/>
              <a:buFont typeface="Wingdings 2" pitchFamily="18" charset="2"/>
              <a:buNone/>
            </a:pPr>
            <a:endParaRPr lang="en-US" altLang="bg-BG" sz="1800" b="1" dirty="0">
              <a:solidFill>
                <a:srgbClr val="262626"/>
              </a:solidFill>
            </a:endParaRPr>
          </a:p>
          <a:p>
            <a:pPr marL="136525" indent="0" algn="r">
              <a:lnSpc>
                <a:spcPct val="80000"/>
              </a:lnSpc>
              <a:spcBef>
                <a:spcPct val="0"/>
              </a:spcBef>
              <a:buClrTx/>
              <a:buFont typeface="Wingdings 2" pitchFamily="18" charset="2"/>
              <a:buNone/>
            </a:pPr>
            <a:r>
              <a:rPr lang="bg-BG" altLang="bg-BG" sz="1800" b="1" dirty="0" smtClean="0">
                <a:solidFill>
                  <a:srgbClr val="262626"/>
                </a:solidFill>
              </a:rPr>
              <a:t>ЛИЛЯНА </a:t>
            </a:r>
            <a:r>
              <a:rPr lang="bg-BG" altLang="bg-BG" sz="1800" b="1" dirty="0" smtClean="0">
                <a:solidFill>
                  <a:srgbClr val="262626"/>
                </a:solidFill>
              </a:rPr>
              <a:t>ПАВЛОВА</a:t>
            </a:r>
          </a:p>
          <a:p>
            <a:pPr marL="136525" indent="0" algn="r">
              <a:lnSpc>
                <a:spcPct val="80000"/>
              </a:lnSpc>
              <a:spcBef>
                <a:spcPct val="0"/>
              </a:spcBef>
              <a:buClrTx/>
              <a:buFont typeface="Wingdings 2" pitchFamily="18" charset="2"/>
              <a:buNone/>
            </a:pPr>
            <a:r>
              <a:rPr lang="bg-BG" altLang="bg-BG" sz="1800" b="1" i="1" dirty="0" smtClean="0">
                <a:solidFill>
                  <a:srgbClr val="262626"/>
                </a:solidFill>
              </a:rPr>
              <a:t>Министър на регионалното развитие и </a:t>
            </a:r>
            <a:r>
              <a:rPr lang="bg-BG" altLang="bg-BG" sz="1800" b="1" i="1" dirty="0" smtClean="0">
                <a:solidFill>
                  <a:srgbClr val="262626"/>
                </a:solidFill>
              </a:rPr>
              <a:t>благоустройството</a:t>
            </a:r>
            <a:endParaRPr lang="bg-BG" sz="1800" b="1" dirty="0" smtClean="0">
              <a:solidFill>
                <a:srgbClr val="262626"/>
              </a:solidFill>
            </a:endParaRPr>
          </a:p>
        </p:txBody>
      </p:sp>
      <p:sp>
        <p:nvSpPr>
          <p:cNvPr id="6" name="Title 1"/>
          <p:cNvSpPr txBox="1">
            <a:spLocks/>
          </p:cNvSpPr>
          <p:nvPr/>
        </p:nvSpPr>
        <p:spPr>
          <a:xfrm>
            <a:off x="6350" y="8113"/>
            <a:ext cx="9144000" cy="1188640"/>
          </a:xfrm>
          <a:prstGeom prst="rect">
            <a:avLst/>
          </a:prstGeom>
        </p:spPr>
        <p:txBody>
          <a:bodyPr anchor="ctr">
            <a:normAutofit fontScale="70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en-US" sz="2400" dirty="0" smtClean="0">
                <a:solidFill>
                  <a:schemeClr val="tx1"/>
                </a:solidFill>
                <a:effectLst/>
                <a:cs typeface="Aharoni" panose="02010803020104030203" pitchFamily="2" charset="-79"/>
              </a:rPr>
              <a:t>	</a:t>
            </a:r>
            <a:endParaRPr lang="bg-BG" sz="2400" dirty="0" smtClean="0">
              <a:solidFill>
                <a:schemeClr val="tx1"/>
              </a:solidFill>
              <a:effectLst/>
              <a:cs typeface="Aharoni" panose="02010803020104030203" pitchFamily="2" charset="-79"/>
            </a:endParaRPr>
          </a:p>
          <a:p>
            <a:pPr fontAlgn="auto">
              <a:spcAft>
                <a:spcPts val="0"/>
              </a:spcAft>
              <a:defRPr/>
            </a:pPr>
            <a:r>
              <a:rPr lang="bg-BG" sz="3400" dirty="0" smtClean="0">
                <a:solidFill>
                  <a:schemeClr val="tx1"/>
                </a:solidFill>
                <a:latin typeface="Arial Black" panose="020B0A04020102020204" pitchFamily="34" charset="0"/>
              </a:rPr>
              <a:t>МИНИСТЕРСТВО </a:t>
            </a:r>
            <a:r>
              <a:rPr lang="bg-BG" sz="3400" dirty="0">
                <a:solidFill>
                  <a:schemeClr val="tx1"/>
                </a:solidFill>
                <a:latin typeface="Arial Black" panose="020B0A04020102020204" pitchFamily="34" charset="0"/>
              </a:rPr>
              <a:t>НА РЕГИОНАЛНОТО </a:t>
            </a:r>
            <a:br>
              <a:rPr lang="bg-BG" sz="3400" dirty="0">
                <a:solidFill>
                  <a:schemeClr val="tx1"/>
                </a:solidFill>
                <a:latin typeface="Arial Black" panose="020B0A04020102020204" pitchFamily="34" charset="0"/>
              </a:rPr>
            </a:br>
            <a:r>
              <a:rPr lang="bg-BG" sz="3400" dirty="0" smtClean="0">
                <a:solidFill>
                  <a:schemeClr val="tx1"/>
                </a:solidFill>
                <a:latin typeface="Arial Black" panose="020B0A04020102020204" pitchFamily="34" charset="0"/>
              </a:rPr>
              <a:t>РАЗВИТИЕ </a:t>
            </a:r>
            <a:r>
              <a:rPr lang="bg-BG" sz="3400" dirty="0">
                <a:solidFill>
                  <a:schemeClr val="tx1"/>
                </a:solidFill>
                <a:latin typeface="Arial Black" panose="020B0A04020102020204" pitchFamily="34" charset="0"/>
              </a:rPr>
              <a:t>И БЛАГОУСТРОЙСТВОТО</a:t>
            </a:r>
            <a:r>
              <a:rPr lang="bg-BG" sz="3400" dirty="0" smtClean="0">
                <a:solidFill>
                  <a:schemeClr val="tx1"/>
                </a:solidFill>
                <a:effectLst/>
                <a:latin typeface="Arial Black" panose="020B0A04020102020204" pitchFamily="34" charset="0"/>
                <a:cs typeface="Aharoni" panose="02010803020104030203" pitchFamily="2" charset="-79"/>
              </a:rPr>
              <a:t/>
            </a:r>
            <a:br>
              <a:rPr lang="bg-BG" sz="3400" dirty="0" smtClean="0">
                <a:solidFill>
                  <a:schemeClr val="tx1"/>
                </a:solidFill>
                <a:effectLst/>
                <a:latin typeface="Arial Black" panose="020B0A04020102020204" pitchFamily="34" charset="0"/>
                <a:cs typeface="Aharoni" panose="02010803020104030203" pitchFamily="2" charset="-79"/>
              </a:rPr>
            </a:br>
            <a:endParaRPr lang="bg-BG" sz="3400" dirty="0">
              <a:solidFill>
                <a:schemeClr val="tx1"/>
              </a:solidFill>
              <a:latin typeface="Arial Black" panose="020B0A04020102020204" pitchFamily="34" charset="0"/>
              <a:cs typeface="Aharoni" panose="02010803020104030203" pitchFamily="2" charset="-79"/>
            </a:endParaRPr>
          </a:p>
        </p:txBody>
      </p:sp>
      <p:sp>
        <p:nvSpPr>
          <p:cNvPr id="5" name="Slide Number Placeholder 4"/>
          <p:cNvSpPr>
            <a:spLocks noGrp="1"/>
          </p:cNvSpPr>
          <p:nvPr>
            <p:ph type="sldNum" sz="quarter" idx="12"/>
          </p:nvPr>
        </p:nvSpPr>
        <p:spPr/>
        <p:txBody>
          <a:bodyPr/>
          <a:lstStyle/>
          <a:p>
            <a:pPr>
              <a:defRPr/>
            </a:pPr>
            <a:fld id="{11899548-94EC-4E3D-B8CA-9DB5B7A96D72}" type="slidenum">
              <a:rPr lang="bg-BG"/>
              <a:pPr>
                <a:defRPr/>
              </a:pPr>
              <a:t>17</a:t>
            </a:fld>
            <a:endParaRPr lang="bg-B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975"/>
            <a:ext cx="9144000" cy="5661025"/>
          </a:xfrm>
          <a:solidFill>
            <a:schemeClr val="tx1">
              <a:lumMod val="95000"/>
            </a:schemeClr>
          </a:solidFill>
        </p:spPr>
        <p:txBody>
          <a:bodyPr>
            <a:normAutofit/>
          </a:bodyPr>
          <a:lstStyle/>
          <a:p>
            <a:pPr marL="136525" indent="0" algn="ctr">
              <a:lnSpc>
                <a:spcPct val="80000"/>
              </a:lnSpc>
              <a:buFont typeface="Wingdings 2" pitchFamily="18" charset="2"/>
              <a:buNone/>
            </a:pPr>
            <a:endParaRPr lang="bg-BG" altLang="bg-BG" sz="1700" b="1" dirty="0" smtClean="0">
              <a:solidFill>
                <a:srgbClr val="262626"/>
              </a:solidFill>
            </a:endParaRPr>
          </a:p>
          <a:p>
            <a:pPr marL="136525" indent="0" algn="ctr">
              <a:lnSpc>
                <a:spcPct val="80000"/>
              </a:lnSpc>
              <a:buFont typeface="Wingdings 2" pitchFamily="18" charset="2"/>
              <a:buNone/>
            </a:pPr>
            <a:endParaRPr lang="bg-BG" altLang="bg-BG" sz="1700" b="1" dirty="0" smtClean="0">
              <a:solidFill>
                <a:srgbClr val="262626"/>
              </a:solidFill>
            </a:endParaRPr>
          </a:p>
          <a:p>
            <a:pPr marL="136525" indent="0" algn="ctr">
              <a:lnSpc>
                <a:spcPct val="80000"/>
              </a:lnSpc>
              <a:buFont typeface="Wingdings 2" pitchFamily="18" charset="2"/>
              <a:buNone/>
            </a:pPr>
            <a:endParaRPr lang="bg-BG" altLang="bg-BG" sz="2400" b="1" dirty="0" smtClean="0">
              <a:solidFill>
                <a:srgbClr val="262626"/>
              </a:solidFill>
            </a:endParaRPr>
          </a:p>
          <a:p>
            <a:pPr marL="136525" indent="0" algn="ctr">
              <a:lnSpc>
                <a:spcPct val="80000"/>
              </a:lnSpc>
              <a:buFont typeface="Wingdings 2" pitchFamily="18" charset="2"/>
              <a:buNone/>
            </a:pPr>
            <a:endParaRPr lang="bg-BG" altLang="bg-BG" sz="2400" b="1" dirty="0" smtClean="0">
              <a:solidFill>
                <a:srgbClr val="262626"/>
              </a:solidFill>
            </a:endParaRPr>
          </a:p>
          <a:p>
            <a:pPr marL="136525" indent="0" algn="ctr">
              <a:lnSpc>
                <a:spcPct val="80000"/>
              </a:lnSpc>
              <a:buFont typeface="Wingdings 2" pitchFamily="18" charset="2"/>
              <a:buNone/>
            </a:pPr>
            <a:r>
              <a:rPr lang="bg-BG" altLang="bg-BG" sz="2500" b="1" dirty="0" smtClean="0">
                <a:solidFill>
                  <a:srgbClr val="262626"/>
                </a:solidFill>
              </a:rPr>
              <a:t>Контакти на програмата:</a:t>
            </a:r>
          </a:p>
          <a:p>
            <a:pPr marL="136525" indent="0" algn="ctr">
              <a:lnSpc>
                <a:spcPct val="80000"/>
              </a:lnSpc>
              <a:spcBef>
                <a:spcPct val="0"/>
              </a:spcBef>
              <a:buClrTx/>
              <a:buFont typeface="Wingdings 2" pitchFamily="18" charset="2"/>
              <a:buNone/>
            </a:pPr>
            <a:r>
              <a:rPr lang="bg-BG" altLang="bg-BG" sz="2500" dirty="0" smtClean="0">
                <a:solidFill>
                  <a:srgbClr val="262626"/>
                </a:solidFill>
              </a:rPr>
              <a:t>Електронна </a:t>
            </a:r>
            <a:r>
              <a:rPr lang="bg-BG" altLang="bg-BG" sz="2500" dirty="0" smtClean="0">
                <a:solidFill>
                  <a:srgbClr val="262626"/>
                </a:solidFill>
              </a:rPr>
              <a:t>поща:</a:t>
            </a:r>
            <a:r>
              <a:rPr lang="en-US" altLang="bg-BG" sz="2500" dirty="0" smtClean="0">
                <a:solidFill>
                  <a:srgbClr val="262626"/>
                </a:solidFill>
              </a:rPr>
              <a:t> </a:t>
            </a:r>
            <a:r>
              <a:rPr lang="en-US" altLang="bg-BG" sz="2500" dirty="0" smtClean="0">
                <a:solidFill>
                  <a:srgbClr val="262626"/>
                </a:solidFill>
              </a:rPr>
              <a:t>sanirane</a:t>
            </a:r>
            <a:r>
              <a:rPr lang="en-US" altLang="bg-BG" sz="2500" dirty="0" smtClean="0">
                <a:solidFill>
                  <a:srgbClr val="262626"/>
                </a:solidFill>
              </a:rPr>
              <a:t>@mrrb.government.bg</a:t>
            </a:r>
            <a:endParaRPr lang="en-US" altLang="bg-BG" sz="2500" dirty="0" smtClean="0">
              <a:solidFill>
                <a:srgbClr val="262626"/>
              </a:solidFill>
            </a:endParaRPr>
          </a:p>
          <a:p>
            <a:pPr marL="136525" indent="0" algn="ctr">
              <a:lnSpc>
                <a:spcPct val="80000"/>
              </a:lnSpc>
              <a:spcBef>
                <a:spcPct val="0"/>
              </a:spcBef>
              <a:buClrTx/>
              <a:buNone/>
            </a:pPr>
            <a:r>
              <a:rPr lang="bg-BG" altLang="bg-BG" sz="2500" dirty="0" smtClean="0">
                <a:solidFill>
                  <a:srgbClr val="262626"/>
                </a:solidFill>
              </a:rPr>
              <a:t>Интернет страница: </a:t>
            </a:r>
            <a:r>
              <a:rPr lang="en-US" altLang="bg-BG" sz="2500" dirty="0" smtClean="0">
                <a:solidFill>
                  <a:srgbClr val="262626"/>
                </a:solidFill>
              </a:rPr>
              <a:t>www.mrrb.government.bg</a:t>
            </a:r>
            <a:r>
              <a:rPr lang="bg-BG" altLang="bg-BG" sz="2500" dirty="0" smtClean="0">
                <a:solidFill>
                  <a:srgbClr val="262626"/>
                </a:solidFill>
              </a:rPr>
              <a:t>, </a:t>
            </a:r>
            <a:r>
              <a:rPr lang="bg-BG" altLang="bg-BG" sz="2500" dirty="0">
                <a:solidFill>
                  <a:srgbClr val="000000"/>
                </a:solidFill>
              </a:rPr>
              <a:t>секция „Обновяване на жилища“, под-секция Национална програма за енергийна ефективност на </a:t>
            </a:r>
            <a:r>
              <a:rPr lang="bg-BG" altLang="bg-BG" sz="2500" dirty="0" err="1">
                <a:solidFill>
                  <a:srgbClr val="000000"/>
                </a:solidFill>
              </a:rPr>
              <a:t>многофамилни</a:t>
            </a:r>
            <a:r>
              <a:rPr lang="bg-BG" altLang="bg-BG" sz="2500" dirty="0">
                <a:solidFill>
                  <a:srgbClr val="000000"/>
                </a:solidFill>
              </a:rPr>
              <a:t> жилищни сгради</a:t>
            </a:r>
            <a:endParaRPr lang="en-US" altLang="bg-BG" sz="2500" dirty="0" smtClean="0">
              <a:solidFill>
                <a:srgbClr val="262626"/>
              </a:solidFill>
            </a:endParaRPr>
          </a:p>
          <a:p>
            <a:pPr marL="136525" indent="0" algn="r">
              <a:lnSpc>
                <a:spcPct val="80000"/>
              </a:lnSpc>
              <a:spcBef>
                <a:spcPct val="0"/>
              </a:spcBef>
              <a:buClrTx/>
              <a:buNone/>
            </a:pPr>
            <a:endParaRPr lang="en-US" altLang="bg-BG" sz="2500" b="1" dirty="0" smtClean="0">
              <a:solidFill>
                <a:srgbClr val="000000"/>
              </a:solidFill>
            </a:endParaRPr>
          </a:p>
          <a:p>
            <a:pPr marL="136525" indent="0" algn="r">
              <a:lnSpc>
                <a:spcPct val="80000"/>
              </a:lnSpc>
              <a:spcBef>
                <a:spcPct val="0"/>
              </a:spcBef>
              <a:buClrTx/>
              <a:buNone/>
            </a:pPr>
            <a:endParaRPr lang="bg-BG" altLang="bg-BG" sz="2500" b="1" dirty="0" smtClean="0">
              <a:solidFill>
                <a:srgbClr val="000000"/>
              </a:solidFill>
            </a:endParaRPr>
          </a:p>
          <a:p>
            <a:pPr marL="136525" indent="0" algn="r">
              <a:lnSpc>
                <a:spcPct val="80000"/>
              </a:lnSpc>
              <a:spcBef>
                <a:spcPct val="0"/>
              </a:spcBef>
              <a:buClrTx/>
              <a:buNone/>
            </a:pPr>
            <a:endParaRPr lang="bg-BG" altLang="bg-BG" sz="2500" b="1" dirty="0">
              <a:solidFill>
                <a:srgbClr val="000000"/>
              </a:solidFill>
            </a:endParaRPr>
          </a:p>
          <a:p>
            <a:pPr marL="136525" indent="0" algn="ctr">
              <a:lnSpc>
                <a:spcPct val="80000"/>
              </a:lnSpc>
              <a:spcBef>
                <a:spcPct val="0"/>
              </a:spcBef>
              <a:buClrTx/>
              <a:buNone/>
            </a:pPr>
            <a:r>
              <a:rPr lang="bg-BG" altLang="bg-BG" sz="2500" b="1" dirty="0" smtClean="0">
                <a:solidFill>
                  <a:srgbClr val="000000"/>
                </a:solidFill>
              </a:rPr>
              <a:t>Одобрените </a:t>
            </a:r>
            <a:r>
              <a:rPr lang="bg-BG" altLang="bg-BG" sz="2500" b="1" dirty="0">
                <a:solidFill>
                  <a:srgbClr val="000000"/>
                </a:solidFill>
              </a:rPr>
              <a:t>методически указания, както и образците към тях ще бъдат качени </a:t>
            </a:r>
            <a:r>
              <a:rPr lang="bg-BG" altLang="bg-BG" sz="2500" b="1" dirty="0" smtClean="0">
                <a:solidFill>
                  <a:srgbClr val="000000"/>
                </a:solidFill>
              </a:rPr>
              <a:t>в под-секция </a:t>
            </a:r>
            <a:r>
              <a:rPr lang="bg-BG" altLang="bg-BG" sz="2500" b="1" dirty="0">
                <a:solidFill>
                  <a:srgbClr val="000000"/>
                </a:solidFill>
              </a:rPr>
              <a:t>Национална програма за енергийна ефективност на </a:t>
            </a:r>
            <a:r>
              <a:rPr lang="bg-BG" altLang="bg-BG" sz="2500" b="1" dirty="0" err="1">
                <a:solidFill>
                  <a:srgbClr val="000000"/>
                </a:solidFill>
              </a:rPr>
              <a:t>многофамилни</a:t>
            </a:r>
            <a:r>
              <a:rPr lang="bg-BG" altLang="bg-BG" sz="2500" b="1" dirty="0">
                <a:solidFill>
                  <a:srgbClr val="000000"/>
                </a:solidFill>
              </a:rPr>
              <a:t> жилищни сгради</a:t>
            </a:r>
            <a:r>
              <a:rPr lang="bg-BG" altLang="bg-BG" sz="2400" b="1" dirty="0">
                <a:solidFill>
                  <a:srgbClr val="000000"/>
                </a:solidFill>
              </a:rPr>
              <a:t>.</a:t>
            </a:r>
          </a:p>
          <a:p>
            <a:pPr marL="136525" indent="0" algn="ctr">
              <a:lnSpc>
                <a:spcPct val="80000"/>
              </a:lnSpc>
              <a:spcBef>
                <a:spcPct val="0"/>
              </a:spcBef>
              <a:buClrTx/>
              <a:buFont typeface="Wingdings 2" pitchFamily="18" charset="2"/>
              <a:buNone/>
            </a:pPr>
            <a:r>
              <a:rPr lang="en-US" altLang="bg-BG" sz="1700" i="1" dirty="0" smtClean="0">
                <a:solidFill>
                  <a:srgbClr val="262626"/>
                </a:solidFill>
              </a:rPr>
              <a:t> </a:t>
            </a:r>
            <a:endParaRPr lang="bg-BG" altLang="bg-BG" sz="1700" i="1" dirty="0" smtClean="0">
              <a:solidFill>
                <a:srgbClr val="262626"/>
              </a:solidFill>
            </a:endParaRPr>
          </a:p>
          <a:p>
            <a:pPr marL="136525" indent="0">
              <a:lnSpc>
                <a:spcPct val="80000"/>
              </a:lnSpc>
              <a:buFont typeface="Wingdings 2" pitchFamily="18" charset="2"/>
              <a:buNone/>
            </a:pPr>
            <a:endParaRPr lang="bg-BG" sz="1700" b="1" dirty="0" smtClean="0">
              <a:solidFill>
                <a:srgbClr val="262626"/>
              </a:solidFill>
            </a:endParaRPr>
          </a:p>
        </p:txBody>
      </p:sp>
      <p:sp>
        <p:nvSpPr>
          <p:cNvPr id="6" name="Title 1"/>
          <p:cNvSpPr txBox="1">
            <a:spLocks/>
          </p:cNvSpPr>
          <p:nvPr/>
        </p:nvSpPr>
        <p:spPr>
          <a:xfrm>
            <a:off x="6350" y="8113"/>
            <a:ext cx="9144000" cy="1188640"/>
          </a:xfrm>
          <a:prstGeom prst="rect">
            <a:avLst/>
          </a:prstGeom>
        </p:spPr>
        <p:txBody>
          <a:bodyPr anchor="ctr">
            <a:normAutofit fontScale="70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en-US" sz="2400" dirty="0" smtClean="0">
                <a:solidFill>
                  <a:schemeClr val="tx1"/>
                </a:solidFill>
                <a:effectLst/>
                <a:cs typeface="Aharoni" panose="02010803020104030203" pitchFamily="2" charset="-79"/>
              </a:rPr>
              <a:t>	</a:t>
            </a:r>
            <a:endParaRPr lang="bg-BG" sz="2400" dirty="0" smtClean="0">
              <a:solidFill>
                <a:schemeClr val="tx1"/>
              </a:solidFill>
              <a:effectLst/>
              <a:cs typeface="Aharoni" panose="02010803020104030203" pitchFamily="2" charset="-79"/>
            </a:endParaRPr>
          </a:p>
          <a:p>
            <a:pPr fontAlgn="auto">
              <a:spcAft>
                <a:spcPts val="0"/>
              </a:spcAft>
              <a:defRPr/>
            </a:pPr>
            <a:r>
              <a:rPr lang="bg-BG" sz="3400" dirty="0" smtClean="0">
                <a:solidFill>
                  <a:schemeClr val="tx1"/>
                </a:solidFill>
                <a:latin typeface="Arial Black" panose="020B0A04020102020204" pitchFamily="34" charset="0"/>
              </a:rPr>
              <a:t>МИНИСТЕРСТВО </a:t>
            </a:r>
            <a:r>
              <a:rPr lang="bg-BG" sz="3400" dirty="0">
                <a:solidFill>
                  <a:schemeClr val="tx1"/>
                </a:solidFill>
                <a:latin typeface="Arial Black" panose="020B0A04020102020204" pitchFamily="34" charset="0"/>
              </a:rPr>
              <a:t>НА РЕГИОНАЛНОТО </a:t>
            </a:r>
            <a:br>
              <a:rPr lang="bg-BG" sz="3400" dirty="0">
                <a:solidFill>
                  <a:schemeClr val="tx1"/>
                </a:solidFill>
                <a:latin typeface="Arial Black" panose="020B0A04020102020204" pitchFamily="34" charset="0"/>
              </a:rPr>
            </a:br>
            <a:r>
              <a:rPr lang="bg-BG" sz="3400" dirty="0" smtClean="0">
                <a:solidFill>
                  <a:schemeClr val="tx1"/>
                </a:solidFill>
                <a:latin typeface="Arial Black" panose="020B0A04020102020204" pitchFamily="34" charset="0"/>
              </a:rPr>
              <a:t>РАЗВИТИЕ </a:t>
            </a:r>
            <a:r>
              <a:rPr lang="bg-BG" sz="3400" dirty="0">
                <a:solidFill>
                  <a:schemeClr val="tx1"/>
                </a:solidFill>
                <a:latin typeface="Arial Black" panose="020B0A04020102020204" pitchFamily="34" charset="0"/>
              </a:rPr>
              <a:t>И БЛАГОУСТРОЙСТВОТО</a:t>
            </a:r>
            <a:r>
              <a:rPr lang="bg-BG" sz="3400" dirty="0" smtClean="0">
                <a:solidFill>
                  <a:schemeClr val="tx1"/>
                </a:solidFill>
                <a:effectLst/>
                <a:latin typeface="Arial Black" panose="020B0A04020102020204" pitchFamily="34" charset="0"/>
                <a:cs typeface="Aharoni" panose="02010803020104030203" pitchFamily="2" charset="-79"/>
              </a:rPr>
              <a:t/>
            </a:r>
            <a:br>
              <a:rPr lang="bg-BG" sz="3400" dirty="0" smtClean="0">
                <a:solidFill>
                  <a:schemeClr val="tx1"/>
                </a:solidFill>
                <a:effectLst/>
                <a:latin typeface="Arial Black" panose="020B0A04020102020204" pitchFamily="34" charset="0"/>
                <a:cs typeface="Aharoni" panose="02010803020104030203" pitchFamily="2" charset="-79"/>
              </a:rPr>
            </a:br>
            <a:endParaRPr lang="bg-BG" sz="3400" dirty="0">
              <a:solidFill>
                <a:schemeClr val="tx1"/>
              </a:solidFill>
              <a:latin typeface="Arial Black" panose="020B0A04020102020204" pitchFamily="34" charset="0"/>
              <a:cs typeface="Aharoni" panose="02010803020104030203" pitchFamily="2" charset="-79"/>
            </a:endParaRPr>
          </a:p>
        </p:txBody>
      </p:sp>
      <p:sp>
        <p:nvSpPr>
          <p:cNvPr id="5" name="Slide Number Placeholder 4"/>
          <p:cNvSpPr>
            <a:spLocks noGrp="1"/>
          </p:cNvSpPr>
          <p:nvPr>
            <p:ph type="sldNum" sz="quarter" idx="12"/>
          </p:nvPr>
        </p:nvSpPr>
        <p:spPr/>
        <p:txBody>
          <a:bodyPr/>
          <a:lstStyle/>
          <a:p>
            <a:pPr>
              <a:defRPr/>
            </a:pPr>
            <a:fld id="{11899548-94EC-4E3D-B8CA-9DB5B7A96D72}" type="slidenum">
              <a:rPr lang="bg-BG"/>
              <a:pPr>
                <a:defRPr/>
              </a:pPr>
              <a:t>18</a:t>
            </a:fld>
            <a:endParaRPr lang="bg-BG" dirty="0"/>
          </a:p>
        </p:txBody>
      </p:sp>
    </p:spTree>
    <p:extLst>
      <p:ext uri="{BB962C8B-B14F-4D97-AF65-F5344CB8AC3E}">
        <p14:creationId xmlns:p14="http://schemas.microsoft.com/office/powerpoint/2010/main" val="1354678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50"/>
            <a:ext cx="9139477" cy="836712"/>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Ползите от програмата</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836613"/>
            <a:ext cx="9144000" cy="6021387"/>
          </a:xfrm>
          <a:solidFill>
            <a:schemeClr val="tx1">
              <a:lumMod val="95000"/>
            </a:schemeClr>
          </a:solidFill>
        </p:spPr>
        <p:txBody>
          <a:bodyPr>
            <a:noAutofit/>
          </a:bodyPr>
          <a:lstStyle/>
          <a:p>
            <a:pPr lvl="1" algn="just">
              <a:lnSpc>
                <a:spcPct val="200000"/>
              </a:lnSpc>
              <a:buClr>
                <a:schemeClr val="bg1"/>
              </a:buClr>
              <a:buSzPct val="100000"/>
              <a:buFont typeface="Courier New" pitchFamily="49" charset="0"/>
              <a:buChar char="o"/>
            </a:pPr>
            <a:r>
              <a:rPr lang="bg-BG" sz="2600" dirty="0" smtClean="0">
                <a:solidFill>
                  <a:schemeClr val="bg1"/>
                </a:solidFill>
              </a:rPr>
              <a:t>Намаляване на енергопотреблението на домакинствата;</a:t>
            </a:r>
          </a:p>
          <a:p>
            <a:pPr lvl="1" algn="just">
              <a:lnSpc>
                <a:spcPct val="200000"/>
              </a:lnSpc>
              <a:buClr>
                <a:schemeClr val="bg1"/>
              </a:buClr>
              <a:buSzPct val="100000"/>
              <a:buFont typeface="Courier New" pitchFamily="49" charset="0"/>
              <a:buChar char="o"/>
            </a:pPr>
            <a:r>
              <a:rPr lang="bg-BG" sz="2600" dirty="0" smtClean="0">
                <a:solidFill>
                  <a:schemeClr val="bg1"/>
                </a:solidFill>
              </a:rPr>
              <a:t>Икономия на разходите на домакинствата през зимата;</a:t>
            </a:r>
          </a:p>
          <a:p>
            <a:pPr lvl="1" algn="just">
              <a:lnSpc>
                <a:spcPct val="200000"/>
              </a:lnSpc>
              <a:buClr>
                <a:schemeClr val="bg1"/>
              </a:buClr>
              <a:buSzPct val="100000"/>
              <a:buFont typeface="Courier New" pitchFamily="49" charset="0"/>
              <a:buChar char="o"/>
            </a:pPr>
            <a:r>
              <a:rPr lang="bg-BG" sz="2600" dirty="0" smtClean="0">
                <a:solidFill>
                  <a:schemeClr val="bg1"/>
                </a:solidFill>
              </a:rPr>
              <a:t>Повишаване стойността на имотите; </a:t>
            </a:r>
          </a:p>
          <a:p>
            <a:pPr lvl="1" algn="just">
              <a:lnSpc>
                <a:spcPct val="200000"/>
              </a:lnSpc>
              <a:buClr>
                <a:schemeClr val="bg1"/>
              </a:buClr>
              <a:buSzPct val="100000"/>
              <a:buFont typeface="Courier New" pitchFamily="49" charset="0"/>
              <a:buChar char="o"/>
            </a:pPr>
            <a:r>
              <a:rPr lang="bg-BG" sz="2600" dirty="0" smtClean="0">
                <a:solidFill>
                  <a:schemeClr val="bg1"/>
                </a:solidFill>
              </a:rPr>
              <a:t>Обновяване на входовете на сградите;</a:t>
            </a:r>
          </a:p>
          <a:p>
            <a:pPr lvl="1" algn="just">
              <a:lnSpc>
                <a:spcPct val="200000"/>
              </a:lnSpc>
              <a:buClr>
                <a:schemeClr val="bg1"/>
              </a:buClr>
              <a:buSzPct val="100000"/>
              <a:buFont typeface="Courier New" pitchFamily="49" charset="0"/>
              <a:buChar char="o"/>
            </a:pPr>
            <a:r>
              <a:rPr lang="bg-BG" sz="2600" dirty="0" smtClean="0">
                <a:solidFill>
                  <a:schemeClr val="bg1"/>
                </a:solidFill>
              </a:rPr>
              <a:t>Придобиване на нов и модерен облик; </a:t>
            </a:r>
          </a:p>
          <a:p>
            <a:pPr lvl="1" algn="just">
              <a:lnSpc>
                <a:spcPct val="200000"/>
              </a:lnSpc>
              <a:buClr>
                <a:schemeClr val="bg1"/>
              </a:buClr>
              <a:buSzPct val="100000"/>
              <a:buFont typeface="Courier New" pitchFamily="49" charset="0"/>
              <a:buChar char="o"/>
            </a:pPr>
            <a:r>
              <a:rPr lang="bg-BG" sz="2600" dirty="0" smtClean="0">
                <a:solidFill>
                  <a:schemeClr val="bg1"/>
                </a:solidFill>
              </a:rPr>
              <a:t>Създаване на по-топли, уютни и красиви домове.</a:t>
            </a:r>
          </a:p>
          <a:p>
            <a:pPr lvl="1" algn="just">
              <a:buClr>
                <a:schemeClr val="bg1"/>
              </a:buClr>
              <a:buSzPct val="100000"/>
              <a:buFont typeface="Courier New" pitchFamily="49" charset="0"/>
              <a:buChar char="o"/>
            </a:pPr>
            <a:endParaRPr lang="en-US" sz="2000" dirty="0" smtClean="0">
              <a:solidFill>
                <a:srgbClr val="000000"/>
              </a:solidFill>
            </a:endParaRP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D7ACF6C0-D196-4DAE-A77F-3EA8DC452FCD}" type="slidenum">
              <a:rPr lang="bg-BG" sz="1200">
                <a:solidFill>
                  <a:schemeClr val="tx1">
                    <a:shade val="50000"/>
                  </a:schemeClr>
                </a:solidFill>
                <a:latin typeface="+mn-lt"/>
                <a:cs typeface="+mn-cs"/>
              </a:rPr>
              <a:pPr algn="r" fontAlgn="auto">
                <a:spcBef>
                  <a:spcPts val="0"/>
                </a:spcBef>
                <a:spcAft>
                  <a:spcPts val="0"/>
                </a:spcAft>
                <a:defRPr/>
              </a:pPr>
              <a:t>2</a:t>
            </a:fld>
            <a:endParaRPr lang="bg-BG" sz="120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50"/>
            <a:ext cx="9139477" cy="836712"/>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Икономическият ефект от програмата</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836613"/>
            <a:ext cx="9144000" cy="6021387"/>
          </a:xfrm>
          <a:solidFill>
            <a:schemeClr val="tx1">
              <a:lumMod val="95000"/>
            </a:schemeClr>
          </a:solidFill>
        </p:spPr>
        <p:txBody>
          <a:bodyPr>
            <a:noAutofit/>
          </a:bodyPr>
          <a:lstStyle/>
          <a:p>
            <a:pPr lvl="1" algn="just">
              <a:lnSpc>
                <a:spcPct val="200000"/>
              </a:lnSpc>
              <a:buClr>
                <a:schemeClr val="bg1"/>
              </a:buClr>
              <a:buSzPct val="100000"/>
              <a:buFont typeface="Wingdings" pitchFamily="2" charset="2"/>
              <a:buChar char="v"/>
            </a:pPr>
            <a:r>
              <a:rPr lang="bg-BG" b="1" dirty="0" smtClean="0">
                <a:solidFill>
                  <a:srgbClr val="000000"/>
                </a:solidFill>
              </a:rPr>
              <a:t>Повече възможности за бизнеса:</a:t>
            </a:r>
          </a:p>
          <a:p>
            <a:pPr lvl="2" algn="just">
              <a:lnSpc>
                <a:spcPct val="200000"/>
              </a:lnSpc>
              <a:buClr>
                <a:schemeClr val="bg1"/>
              </a:buClr>
              <a:buSzPct val="100000"/>
              <a:buFont typeface="Courier New" pitchFamily="49" charset="0"/>
              <a:buChar char="o"/>
            </a:pPr>
            <a:r>
              <a:rPr lang="bg-BG" sz="2400" dirty="0" smtClean="0">
                <a:solidFill>
                  <a:srgbClr val="000000"/>
                </a:solidFill>
              </a:rPr>
              <a:t>проектанти;</a:t>
            </a:r>
          </a:p>
          <a:p>
            <a:pPr lvl="2" algn="just">
              <a:lnSpc>
                <a:spcPct val="200000"/>
              </a:lnSpc>
              <a:buClr>
                <a:schemeClr val="bg1"/>
              </a:buClr>
              <a:buSzPct val="100000"/>
              <a:buFont typeface="Courier New" pitchFamily="49" charset="0"/>
              <a:buChar char="o"/>
            </a:pPr>
            <a:r>
              <a:rPr lang="bg-BG" sz="2400" dirty="0" smtClean="0">
                <a:solidFill>
                  <a:srgbClr val="000000"/>
                </a:solidFill>
              </a:rPr>
              <a:t>строителен бранш;</a:t>
            </a:r>
          </a:p>
          <a:p>
            <a:pPr lvl="2" algn="just">
              <a:lnSpc>
                <a:spcPct val="200000"/>
              </a:lnSpc>
              <a:buClr>
                <a:schemeClr val="bg1"/>
              </a:buClr>
              <a:buSzPct val="100000"/>
              <a:buFont typeface="Courier New" pitchFamily="49" charset="0"/>
              <a:buChar char="o"/>
            </a:pPr>
            <a:r>
              <a:rPr lang="bg-BG" sz="2400" dirty="0" smtClean="0">
                <a:solidFill>
                  <a:srgbClr val="000000"/>
                </a:solidFill>
              </a:rPr>
              <a:t> фирми за технически обследвания;</a:t>
            </a:r>
          </a:p>
          <a:p>
            <a:pPr lvl="2" algn="just">
              <a:lnSpc>
                <a:spcPct val="200000"/>
              </a:lnSpc>
              <a:buClr>
                <a:schemeClr val="bg1"/>
              </a:buClr>
              <a:buSzPct val="100000"/>
              <a:buFont typeface="Courier New" pitchFamily="49" charset="0"/>
              <a:buChar char="o"/>
            </a:pPr>
            <a:r>
              <a:rPr lang="bg-BG" sz="2400" dirty="0" smtClean="0">
                <a:solidFill>
                  <a:srgbClr val="000000"/>
                </a:solidFill>
              </a:rPr>
              <a:t>фирми за обследвания за енергийна ефективност;</a:t>
            </a:r>
          </a:p>
          <a:p>
            <a:pPr lvl="2" algn="just">
              <a:lnSpc>
                <a:spcPct val="200000"/>
              </a:lnSpc>
              <a:buClr>
                <a:schemeClr val="bg1"/>
              </a:buClr>
              <a:buSzPct val="100000"/>
              <a:buFont typeface="Courier New" pitchFamily="49" charset="0"/>
              <a:buChar char="o"/>
            </a:pPr>
            <a:r>
              <a:rPr lang="bg-BG" sz="2400" dirty="0" smtClean="0">
                <a:solidFill>
                  <a:srgbClr val="000000"/>
                </a:solidFill>
              </a:rPr>
              <a:t>производители на материали;</a:t>
            </a:r>
          </a:p>
          <a:p>
            <a:pPr lvl="2" algn="just">
              <a:lnSpc>
                <a:spcPct val="200000"/>
              </a:lnSpc>
              <a:buClr>
                <a:schemeClr val="bg1"/>
              </a:buClr>
              <a:buSzPct val="100000"/>
              <a:buFont typeface="Courier New" pitchFamily="49" charset="0"/>
              <a:buChar char="o"/>
            </a:pPr>
            <a:r>
              <a:rPr lang="bg-BG" sz="2400" dirty="0" smtClean="0">
                <a:solidFill>
                  <a:srgbClr val="000000"/>
                </a:solidFill>
              </a:rPr>
              <a:t>повишаване на икономическата активност.</a:t>
            </a:r>
          </a:p>
          <a:p>
            <a:pPr lvl="1" algn="just">
              <a:buClr>
                <a:schemeClr val="bg1"/>
              </a:buClr>
              <a:buSzPct val="100000"/>
              <a:buFont typeface="Courier New" pitchFamily="49" charset="0"/>
              <a:buChar char="o"/>
            </a:pPr>
            <a:endParaRPr lang="en-US" sz="2000" dirty="0" smtClean="0">
              <a:solidFill>
                <a:srgbClr val="000000"/>
              </a:solidFill>
            </a:endParaRP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D7ACF6C0-D196-4DAE-A77F-3EA8DC452FCD}" type="slidenum">
              <a:rPr lang="bg-BG" sz="1200">
                <a:solidFill>
                  <a:schemeClr val="tx1">
                    <a:shade val="50000"/>
                  </a:schemeClr>
                </a:solidFill>
                <a:latin typeface="+mn-lt"/>
                <a:cs typeface="+mn-cs"/>
              </a:rPr>
              <a:pPr algn="r" fontAlgn="auto">
                <a:spcBef>
                  <a:spcPts val="0"/>
                </a:spcBef>
                <a:spcAft>
                  <a:spcPts val="0"/>
                </a:spcAft>
                <a:defRPr/>
              </a:pPr>
              <a:t>3</a:t>
            </a:fld>
            <a:endParaRPr lang="bg-BG" sz="120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50"/>
            <a:ext cx="9139477" cy="836712"/>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Социалният ефект от програмата</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836613"/>
            <a:ext cx="9144000" cy="6021387"/>
          </a:xfrm>
          <a:solidFill>
            <a:schemeClr val="tx1">
              <a:lumMod val="95000"/>
            </a:schemeClr>
          </a:solidFill>
        </p:spPr>
        <p:txBody>
          <a:bodyPr>
            <a:noAutofit/>
          </a:bodyPr>
          <a:lstStyle/>
          <a:p>
            <a:pPr lvl="1" algn="just">
              <a:lnSpc>
                <a:spcPct val="200000"/>
              </a:lnSpc>
              <a:buClr>
                <a:schemeClr val="bg1"/>
              </a:buClr>
              <a:buSzPct val="100000"/>
              <a:buFont typeface="Courier New" pitchFamily="49" charset="0"/>
              <a:buChar char="o"/>
            </a:pPr>
            <a:r>
              <a:rPr lang="bg-BG" dirty="0" smtClean="0">
                <a:solidFill>
                  <a:srgbClr val="000000"/>
                </a:solidFill>
              </a:rPr>
              <a:t>Осигуряване на допълнителна заетост;</a:t>
            </a:r>
          </a:p>
          <a:p>
            <a:pPr lvl="1" algn="just">
              <a:lnSpc>
                <a:spcPct val="150000"/>
              </a:lnSpc>
              <a:buClr>
                <a:schemeClr val="bg1"/>
              </a:buClr>
              <a:buSzPct val="100000"/>
              <a:buFont typeface="Courier New" pitchFamily="49" charset="0"/>
              <a:buChar char="o"/>
            </a:pPr>
            <a:r>
              <a:rPr lang="bg-BG" dirty="0" smtClean="0">
                <a:solidFill>
                  <a:srgbClr val="000000"/>
                </a:solidFill>
              </a:rPr>
              <a:t>Установяване на традиции в управлението на </a:t>
            </a:r>
            <a:r>
              <a:rPr lang="bg-BG" dirty="0" err="1" smtClean="0">
                <a:solidFill>
                  <a:srgbClr val="000000"/>
                </a:solidFill>
              </a:rPr>
              <a:t>многофамилни</a:t>
            </a:r>
            <a:r>
              <a:rPr lang="bg-BG" dirty="0" smtClean="0">
                <a:solidFill>
                  <a:srgbClr val="000000"/>
                </a:solidFill>
              </a:rPr>
              <a:t> жилищни сгради;</a:t>
            </a:r>
          </a:p>
          <a:p>
            <a:pPr lvl="1" algn="just">
              <a:lnSpc>
                <a:spcPct val="200000"/>
              </a:lnSpc>
              <a:buClr>
                <a:schemeClr val="bg1"/>
              </a:buClr>
              <a:buSzPct val="100000"/>
              <a:buFont typeface="Courier New" pitchFamily="49" charset="0"/>
              <a:buChar char="o"/>
            </a:pPr>
            <a:r>
              <a:rPr lang="bg-BG" dirty="0" smtClean="0">
                <a:solidFill>
                  <a:srgbClr val="000000"/>
                </a:solidFill>
              </a:rPr>
              <a:t>Повишаване на разполагаемият доход на домакинствата;</a:t>
            </a:r>
          </a:p>
          <a:p>
            <a:pPr lvl="1" algn="just">
              <a:lnSpc>
                <a:spcPct val="150000"/>
              </a:lnSpc>
              <a:buClr>
                <a:schemeClr val="bg1"/>
              </a:buClr>
              <a:buSzPct val="100000"/>
              <a:buFont typeface="Courier New" pitchFamily="49" charset="0"/>
              <a:buChar char="o"/>
            </a:pPr>
            <a:r>
              <a:rPr lang="bg-BG" dirty="0" smtClean="0">
                <a:solidFill>
                  <a:srgbClr val="000000"/>
                </a:solidFill>
              </a:rPr>
              <a:t>Повишаване на обществената осведоменост за начините за повишаване на енергийната ефективност;</a:t>
            </a:r>
          </a:p>
          <a:p>
            <a:pPr lvl="1" algn="just">
              <a:lnSpc>
                <a:spcPct val="150000"/>
              </a:lnSpc>
              <a:buClr>
                <a:schemeClr val="bg1"/>
              </a:buClr>
              <a:buSzPct val="100000"/>
              <a:buFont typeface="Courier New" pitchFamily="49" charset="0"/>
              <a:buChar char="o"/>
            </a:pPr>
            <a:r>
              <a:rPr lang="bg-BG" dirty="0" smtClean="0">
                <a:solidFill>
                  <a:srgbClr val="000000"/>
                </a:solidFill>
              </a:rPr>
              <a:t>Подобряване на качеството на живот на живеещите в панелни сгради.</a:t>
            </a:r>
          </a:p>
          <a:p>
            <a:pPr lvl="1" algn="just">
              <a:buClr>
                <a:schemeClr val="bg1"/>
              </a:buClr>
              <a:buSzPct val="100000"/>
              <a:buFont typeface="Courier New" pitchFamily="49" charset="0"/>
              <a:buChar char="o"/>
            </a:pPr>
            <a:endParaRPr lang="en-US" sz="2000" dirty="0" smtClean="0">
              <a:solidFill>
                <a:srgbClr val="000000"/>
              </a:solidFill>
            </a:endParaRP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D7ACF6C0-D196-4DAE-A77F-3EA8DC452FCD}" type="slidenum">
              <a:rPr lang="bg-BG" sz="1200">
                <a:solidFill>
                  <a:schemeClr val="tx1">
                    <a:shade val="50000"/>
                  </a:schemeClr>
                </a:solidFill>
                <a:latin typeface="+mn-lt"/>
                <a:cs typeface="+mn-cs"/>
              </a:rPr>
              <a:pPr algn="r" fontAlgn="auto">
                <a:spcBef>
                  <a:spcPts val="0"/>
                </a:spcBef>
                <a:spcAft>
                  <a:spcPts val="0"/>
                </a:spcAft>
                <a:defRPr/>
              </a:pPr>
              <a:t>4</a:t>
            </a:fld>
            <a:endParaRPr lang="bg-BG" sz="120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9477" cy="764704"/>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Основни параметри</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0" y="764704"/>
            <a:ext cx="9144000" cy="6093296"/>
          </a:xfrm>
          <a:solidFill>
            <a:schemeClr val="tx1">
              <a:lumMod val="95000"/>
            </a:schemeClr>
          </a:solidFill>
        </p:spPr>
        <p:txBody>
          <a:bodyPr>
            <a:noAutofit/>
          </a:bodyPr>
          <a:lstStyle/>
          <a:p>
            <a:pPr algn="just">
              <a:buClr>
                <a:schemeClr val="bg1"/>
              </a:buClr>
              <a:buSzPct val="100000"/>
              <a:buFont typeface="Wingdings" pitchFamily="2" charset="2"/>
              <a:buChar char="v"/>
            </a:pPr>
            <a:r>
              <a:rPr lang="bg-BG" sz="2400" b="1" dirty="0" smtClean="0">
                <a:solidFill>
                  <a:srgbClr val="000000"/>
                </a:solidFill>
              </a:rPr>
              <a:t>Териториален обхват </a:t>
            </a:r>
            <a:endParaRPr lang="bg-BG" sz="2400" dirty="0" smtClean="0">
              <a:solidFill>
                <a:srgbClr val="000000"/>
              </a:solidFill>
            </a:endParaRPr>
          </a:p>
          <a:p>
            <a:pPr lvl="1" algn="just">
              <a:buClr>
                <a:schemeClr val="bg1"/>
              </a:buClr>
              <a:buSzPct val="100000"/>
              <a:buFont typeface="Courier New" pitchFamily="49" charset="0"/>
              <a:buChar char="o"/>
            </a:pPr>
            <a:r>
              <a:rPr lang="bg-BG" dirty="0" smtClean="0">
                <a:solidFill>
                  <a:srgbClr val="000000"/>
                </a:solidFill>
              </a:rPr>
              <a:t>Дейностите ще се осъществяват на територията на Република България, в рамките на 265 общини.</a:t>
            </a:r>
          </a:p>
          <a:p>
            <a:pPr algn="just">
              <a:lnSpc>
                <a:spcPct val="150000"/>
              </a:lnSpc>
              <a:buClr>
                <a:schemeClr val="bg1"/>
              </a:buClr>
              <a:buSzPct val="100000"/>
              <a:buFont typeface="Wingdings" pitchFamily="2" charset="2"/>
              <a:buChar char="v"/>
            </a:pPr>
            <a:r>
              <a:rPr lang="bg-BG" sz="2400" b="1" dirty="0" smtClean="0">
                <a:solidFill>
                  <a:srgbClr val="000000"/>
                </a:solidFill>
              </a:rPr>
              <a:t>Продължителност на програмата</a:t>
            </a:r>
            <a:r>
              <a:rPr lang="bg-BG" sz="2400" dirty="0" smtClean="0">
                <a:solidFill>
                  <a:srgbClr val="000000"/>
                </a:solidFill>
              </a:rPr>
              <a:t> </a:t>
            </a:r>
          </a:p>
          <a:p>
            <a:pPr lvl="1" algn="just">
              <a:buClr>
                <a:schemeClr val="bg1"/>
              </a:buClr>
              <a:buSzPct val="100000"/>
              <a:buFont typeface="Courier New" pitchFamily="49" charset="0"/>
              <a:buChar char="o"/>
            </a:pPr>
            <a:r>
              <a:rPr lang="bg-BG" dirty="0" smtClean="0">
                <a:solidFill>
                  <a:srgbClr val="000000"/>
                </a:solidFill>
              </a:rPr>
              <a:t>Кандидатстването ще бъде постоянно в рамките на 2 години: 2015 – 2016 г. </a:t>
            </a:r>
          </a:p>
          <a:p>
            <a:pPr lvl="1" algn="just">
              <a:buClr>
                <a:schemeClr val="bg1"/>
              </a:buClr>
              <a:buSzPct val="100000"/>
              <a:buFont typeface="Courier New" pitchFamily="49" charset="0"/>
              <a:buChar char="o"/>
            </a:pPr>
            <a:r>
              <a:rPr lang="bg-BG" dirty="0" smtClean="0">
                <a:solidFill>
                  <a:srgbClr val="000000"/>
                </a:solidFill>
              </a:rPr>
              <a:t>Продължителността на програмата може да бъде удължавана при наличен свободен финансов ресурс.</a:t>
            </a:r>
          </a:p>
          <a:p>
            <a:pPr algn="just">
              <a:lnSpc>
                <a:spcPct val="150000"/>
              </a:lnSpc>
              <a:buClr>
                <a:schemeClr val="bg1"/>
              </a:buClr>
              <a:buSzPct val="100000"/>
              <a:buFont typeface="Wingdings" pitchFamily="2" charset="2"/>
              <a:buChar char="v"/>
            </a:pPr>
            <a:r>
              <a:rPr lang="bg-BG" sz="2400" b="1" dirty="0" smtClean="0">
                <a:solidFill>
                  <a:srgbClr val="000000"/>
                </a:solidFill>
              </a:rPr>
              <a:t>Ресурс</a:t>
            </a:r>
            <a:r>
              <a:rPr lang="bg-BG" sz="2400" dirty="0" smtClean="0">
                <a:solidFill>
                  <a:srgbClr val="000000"/>
                </a:solidFill>
              </a:rPr>
              <a:t> – 1 млрд. лева</a:t>
            </a:r>
          </a:p>
          <a:p>
            <a:pPr algn="just">
              <a:lnSpc>
                <a:spcPct val="150000"/>
              </a:lnSpc>
              <a:buClr>
                <a:schemeClr val="bg1"/>
              </a:buClr>
              <a:buSzPct val="100000"/>
              <a:buFont typeface="Wingdings" pitchFamily="2" charset="2"/>
              <a:buChar char="v"/>
            </a:pPr>
            <a:r>
              <a:rPr lang="bg-BG" sz="2400" b="1" dirty="0" smtClean="0">
                <a:solidFill>
                  <a:srgbClr val="000000"/>
                </a:solidFill>
              </a:rPr>
              <a:t>Финансова помощ</a:t>
            </a:r>
          </a:p>
          <a:p>
            <a:pPr lvl="1" algn="just">
              <a:buClr>
                <a:schemeClr val="bg1"/>
              </a:buClr>
              <a:buSzPct val="100000"/>
              <a:buFont typeface="Courier New" pitchFamily="49" charset="0"/>
              <a:buChar char="o"/>
            </a:pPr>
            <a:r>
              <a:rPr lang="bg-BG" dirty="0" smtClean="0">
                <a:solidFill>
                  <a:srgbClr val="000000"/>
                </a:solidFill>
              </a:rPr>
              <a:t>Сгради с одобрени заявления за кандидатстване ще получат </a:t>
            </a:r>
            <a:r>
              <a:rPr lang="bg-BG" dirty="0" err="1" smtClean="0">
                <a:solidFill>
                  <a:srgbClr val="000000"/>
                </a:solidFill>
              </a:rPr>
              <a:t>100%</a:t>
            </a:r>
            <a:r>
              <a:rPr lang="bg-BG" dirty="0" smtClean="0">
                <a:solidFill>
                  <a:srgbClr val="000000"/>
                </a:solidFill>
              </a:rPr>
              <a:t> безвъзмездна финансова помощ. </a:t>
            </a:r>
          </a:p>
          <a:p>
            <a:pPr>
              <a:buClr>
                <a:schemeClr val="bg1"/>
              </a:buClr>
              <a:buSzPct val="100000"/>
              <a:buFont typeface="Wingdings" pitchFamily="2" charset="2"/>
              <a:buChar char="v"/>
            </a:pPr>
            <a:endParaRPr lang="bg-BG" sz="2200" dirty="0" smtClean="0">
              <a:solidFill>
                <a:srgbClr val="000000"/>
              </a:solidFill>
            </a:endParaRPr>
          </a:p>
        </p:txBody>
      </p:sp>
      <p:sp>
        <p:nvSpPr>
          <p:cNvPr id="7" name="Slide Number Placeholder 6"/>
          <p:cNvSpPr>
            <a:spLocks noGrp="1"/>
          </p:cNvSpPr>
          <p:nvPr>
            <p:ph type="sldNum" sz="quarter" idx="12"/>
          </p:nvPr>
        </p:nvSpPr>
        <p:spPr/>
        <p:txBody>
          <a:bodyPr/>
          <a:lstStyle/>
          <a:p>
            <a:pPr>
              <a:defRPr/>
            </a:pPr>
            <a:fld id="{9AA60F64-DDBA-48E5-B671-1F0A17B80E54}" type="slidenum">
              <a:rPr lang="bg-BG"/>
              <a:pPr>
                <a:defRPr/>
              </a:pPr>
              <a:t>5</a:t>
            </a:fld>
            <a:endParaRPr lang="bg-BG"/>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39477" cy="764704"/>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Допустимост на </a:t>
            </a:r>
            <a:r>
              <a:rPr lang="bg-BG" sz="2400" dirty="0" smtClean="0">
                <a:solidFill>
                  <a:schemeClr val="tx1"/>
                </a:solidFill>
                <a:latin typeface="Arial Black" panose="020B0A04020102020204" pitchFamily="34" charset="0"/>
              </a:rPr>
              <a:t>сградите</a:t>
            </a:r>
            <a:r>
              <a:rPr lang="en-US" sz="2400" dirty="0" smtClean="0">
                <a:solidFill>
                  <a:schemeClr val="tx1"/>
                </a:solidFill>
                <a:latin typeface="Arial Black" panose="020B0A04020102020204" pitchFamily="34" charset="0"/>
              </a:rPr>
              <a:t> (1)</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764704"/>
            <a:ext cx="9144000" cy="6093296"/>
          </a:xfrm>
          <a:solidFill>
            <a:schemeClr val="tx1">
              <a:lumMod val="95000"/>
            </a:schemeClr>
          </a:solidFill>
        </p:spPr>
        <p:txBody>
          <a:bodyPr>
            <a:noAutofit/>
          </a:bodyPr>
          <a:lstStyle/>
          <a:p>
            <a:pPr>
              <a:buClr>
                <a:schemeClr val="bg1"/>
              </a:buClr>
              <a:buSzPct val="100000"/>
              <a:buFont typeface="Wingdings" pitchFamily="2" charset="2"/>
              <a:buChar char="v"/>
            </a:pPr>
            <a:r>
              <a:rPr lang="bg-BG" b="1" dirty="0" smtClean="0">
                <a:solidFill>
                  <a:srgbClr val="000000"/>
                </a:solidFill>
              </a:rPr>
              <a:t>Критерии за допустимост на сградите</a:t>
            </a:r>
            <a:endParaRPr lang="en-US" b="1" dirty="0" smtClean="0">
              <a:solidFill>
                <a:srgbClr val="000000"/>
              </a:solidFill>
            </a:endParaRPr>
          </a:p>
          <a:p>
            <a:pPr lvl="1">
              <a:buClr>
                <a:schemeClr val="bg1"/>
              </a:buClr>
              <a:buSzPct val="100000"/>
              <a:buFont typeface="Courier New" pitchFamily="49" charset="0"/>
              <a:buChar char="o"/>
            </a:pPr>
            <a:r>
              <a:rPr lang="bg-BG" sz="2800" dirty="0" smtClean="0">
                <a:solidFill>
                  <a:srgbClr val="000000"/>
                </a:solidFill>
              </a:rPr>
              <a:t>Допустими са всички </a:t>
            </a:r>
            <a:r>
              <a:rPr lang="bg-BG" sz="2800" dirty="0" err="1" smtClean="0">
                <a:solidFill>
                  <a:srgbClr val="000000"/>
                </a:solidFill>
              </a:rPr>
              <a:t>многофамилни</a:t>
            </a:r>
            <a:r>
              <a:rPr lang="bg-BG" sz="2800" dirty="0" smtClean="0">
                <a:solidFill>
                  <a:srgbClr val="000000"/>
                </a:solidFill>
              </a:rPr>
              <a:t> жилищни сгради, строени по индустриален способ: </a:t>
            </a:r>
          </a:p>
          <a:p>
            <a:pPr marL="1636712" lvl="3" indent="-457200">
              <a:buClr>
                <a:schemeClr val="bg1"/>
              </a:buClr>
              <a:buFont typeface="Wingdings" panose="05000000000000000000" pitchFamily="2" charset="2"/>
              <a:buChar char="ü"/>
            </a:pPr>
            <a:r>
              <a:rPr lang="bg-BG" sz="2800" dirty="0" err="1" smtClean="0">
                <a:solidFill>
                  <a:srgbClr val="000000"/>
                </a:solidFill>
              </a:rPr>
              <a:t>ЕПЖС</a:t>
            </a:r>
            <a:r>
              <a:rPr lang="bg-BG" sz="2800" dirty="0" smtClean="0">
                <a:solidFill>
                  <a:srgbClr val="000000"/>
                </a:solidFill>
              </a:rPr>
              <a:t> (едропанелно жилищно строителство),</a:t>
            </a:r>
          </a:p>
          <a:p>
            <a:pPr marL="1636712" lvl="3" indent="-457200">
              <a:buClr>
                <a:schemeClr val="bg1"/>
              </a:buClr>
              <a:buFont typeface="Wingdings" panose="05000000000000000000" pitchFamily="2" charset="2"/>
              <a:buChar char="ü"/>
            </a:pPr>
            <a:r>
              <a:rPr lang="bg-BG" sz="2800" dirty="0" err="1" smtClean="0">
                <a:solidFill>
                  <a:srgbClr val="000000"/>
                </a:solidFill>
              </a:rPr>
              <a:t>ППП</a:t>
            </a:r>
            <a:r>
              <a:rPr lang="bg-BG" sz="2800" dirty="0" smtClean="0">
                <a:solidFill>
                  <a:srgbClr val="000000"/>
                </a:solidFill>
              </a:rPr>
              <a:t> (пакетно</a:t>
            </a:r>
            <a:r>
              <a:rPr lang="en-US" sz="2800" dirty="0" smtClean="0">
                <a:solidFill>
                  <a:srgbClr val="000000"/>
                </a:solidFill>
              </a:rPr>
              <a:t>-</a:t>
            </a:r>
            <a:r>
              <a:rPr lang="bg-BG" sz="2800" dirty="0" smtClean="0">
                <a:solidFill>
                  <a:srgbClr val="000000"/>
                </a:solidFill>
              </a:rPr>
              <a:t>повдигани плочи),</a:t>
            </a:r>
          </a:p>
          <a:p>
            <a:pPr marL="1636712" lvl="3" indent="-457200">
              <a:buClr>
                <a:schemeClr val="bg1"/>
              </a:buClr>
              <a:buFont typeface="Wingdings" panose="05000000000000000000" pitchFamily="2" charset="2"/>
              <a:buChar char="ü"/>
            </a:pPr>
            <a:r>
              <a:rPr lang="bg-BG" sz="2800" dirty="0" err="1" smtClean="0">
                <a:solidFill>
                  <a:srgbClr val="000000"/>
                </a:solidFill>
              </a:rPr>
              <a:t>ЕПК</a:t>
            </a:r>
            <a:r>
              <a:rPr lang="bg-BG" sz="2800" dirty="0" smtClean="0">
                <a:solidFill>
                  <a:srgbClr val="000000"/>
                </a:solidFill>
              </a:rPr>
              <a:t> (</a:t>
            </a:r>
            <a:r>
              <a:rPr lang="bg-BG" sz="2800" dirty="0" err="1" smtClean="0">
                <a:solidFill>
                  <a:srgbClr val="000000"/>
                </a:solidFill>
              </a:rPr>
              <a:t>едроплощен</a:t>
            </a:r>
            <a:r>
              <a:rPr lang="bg-BG" sz="2800" dirty="0" smtClean="0">
                <a:solidFill>
                  <a:srgbClr val="000000"/>
                </a:solidFill>
              </a:rPr>
              <a:t> кофраж),</a:t>
            </a:r>
            <a:endParaRPr lang="bg-BG" sz="2800" dirty="0" smtClean="0">
              <a:solidFill>
                <a:srgbClr val="000000"/>
              </a:solidFill>
              <a:latin typeface="Book Antiqua" pitchFamily="18" charset="0"/>
            </a:endParaRPr>
          </a:p>
          <a:p>
            <a:pPr marL="1636712" lvl="3" indent="-457200">
              <a:buClr>
                <a:schemeClr val="bg1"/>
              </a:buClr>
              <a:buFont typeface="Wingdings" panose="05000000000000000000" pitchFamily="2" charset="2"/>
              <a:buChar char="ü"/>
            </a:pPr>
            <a:r>
              <a:rPr lang="ru-RU" sz="2800" dirty="0" err="1" smtClean="0">
                <a:solidFill>
                  <a:srgbClr val="000000"/>
                </a:solidFill>
              </a:rPr>
              <a:t>пълзящ</a:t>
            </a:r>
            <a:r>
              <a:rPr lang="ru-RU" sz="2800" dirty="0" smtClean="0">
                <a:solidFill>
                  <a:srgbClr val="000000"/>
                </a:solidFill>
              </a:rPr>
              <a:t> </a:t>
            </a:r>
            <a:r>
              <a:rPr lang="ru-RU" sz="2800" dirty="0" err="1" smtClean="0">
                <a:solidFill>
                  <a:srgbClr val="000000"/>
                </a:solidFill>
              </a:rPr>
              <a:t>кофраж</a:t>
            </a:r>
            <a:r>
              <a:rPr lang="ru-RU" sz="2800" dirty="0" smtClean="0">
                <a:solidFill>
                  <a:srgbClr val="000000"/>
                </a:solidFill>
              </a:rPr>
              <a:t> и </a:t>
            </a:r>
            <a:r>
              <a:rPr lang="ru-RU" sz="2800" dirty="0" err="1" smtClean="0">
                <a:solidFill>
                  <a:srgbClr val="000000"/>
                </a:solidFill>
              </a:rPr>
              <a:t>разновидностите</a:t>
            </a:r>
            <a:r>
              <a:rPr lang="ru-RU" sz="2800" dirty="0" smtClean="0">
                <a:solidFill>
                  <a:srgbClr val="000000"/>
                </a:solidFill>
              </a:rPr>
              <a:t> им, </a:t>
            </a:r>
          </a:p>
          <a:p>
            <a:pPr lvl="1">
              <a:buClr>
                <a:schemeClr val="bg1"/>
              </a:buClr>
              <a:buSzPct val="100000"/>
              <a:buNone/>
            </a:pPr>
            <a:r>
              <a:rPr lang="bg-BG" sz="2800" b="1" dirty="0" smtClean="0">
                <a:solidFill>
                  <a:srgbClr val="000000"/>
                </a:solidFill>
              </a:rPr>
              <a:t>	с минимум 36 самостоятелни обект</a:t>
            </a:r>
            <a:r>
              <a:rPr lang="en-US" sz="2800" b="1" dirty="0" smtClean="0">
                <a:solidFill>
                  <a:srgbClr val="000000"/>
                </a:solidFill>
              </a:rPr>
              <a:t>a</a:t>
            </a:r>
            <a:r>
              <a:rPr lang="bg-BG" sz="2800" b="1" dirty="0" smtClean="0">
                <a:solidFill>
                  <a:srgbClr val="000000"/>
                </a:solidFill>
              </a:rPr>
              <a:t> с жилищно </a:t>
            </a:r>
            <a:r>
              <a:rPr lang="bg-BG" sz="2800" b="1" dirty="0" smtClean="0">
                <a:solidFill>
                  <a:srgbClr val="000000"/>
                </a:solidFill>
              </a:rPr>
              <a:t>предназначение.</a:t>
            </a:r>
            <a:endParaRPr lang="en-US" sz="2800" b="1" dirty="0" smtClean="0">
              <a:solidFill>
                <a:srgbClr val="000000"/>
              </a:solidFill>
            </a:endParaRPr>
          </a:p>
          <a:p>
            <a:pPr marL="585788" lvl="1" indent="0">
              <a:buClr>
                <a:schemeClr val="bg1"/>
              </a:buClr>
              <a:buSzPct val="100000"/>
              <a:buNone/>
            </a:pPr>
            <a:endParaRPr lang="en-US" sz="2300" dirty="0" smtClean="0">
              <a:solidFill>
                <a:srgbClr val="000000"/>
              </a:solidFill>
            </a:endParaRP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6E63EE1A-8B39-414C-8128-C7D6F6B279FA}" type="slidenum">
              <a:rPr lang="bg-BG" sz="1200">
                <a:solidFill>
                  <a:schemeClr val="tx1">
                    <a:shade val="50000"/>
                  </a:schemeClr>
                </a:solidFill>
                <a:latin typeface="+mn-lt"/>
                <a:cs typeface="+mn-cs"/>
              </a:rPr>
              <a:pPr algn="r" fontAlgn="auto">
                <a:spcBef>
                  <a:spcPts val="0"/>
                </a:spcBef>
                <a:spcAft>
                  <a:spcPts val="0"/>
                </a:spcAft>
                <a:defRPr/>
              </a:pPr>
              <a:t>6</a:t>
            </a:fld>
            <a:endParaRPr lang="bg-BG" sz="120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39477" cy="764704"/>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Допустимост на </a:t>
            </a:r>
            <a:r>
              <a:rPr lang="bg-BG" sz="2400" dirty="0" smtClean="0">
                <a:solidFill>
                  <a:schemeClr val="tx1"/>
                </a:solidFill>
                <a:latin typeface="Arial Black" panose="020B0A04020102020204" pitchFamily="34" charset="0"/>
              </a:rPr>
              <a:t>сградите</a:t>
            </a:r>
            <a:r>
              <a:rPr lang="en-US" sz="2400" dirty="0" smtClean="0">
                <a:solidFill>
                  <a:schemeClr val="tx1"/>
                </a:solidFill>
                <a:latin typeface="Arial Black" panose="020B0A04020102020204" pitchFamily="34" charset="0"/>
              </a:rPr>
              <a:t> (2)</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764704"/>
            <a:ext cx="9144000" cy="6093296"/>
          </a:xfrm>
          <a:solidFill>
            <a:schemeClr val="tx1">
              <a:lumMod val="95000"/>
            </a:schemeClr>
          </a:solidFill>
        </p:spPr>
        <p:txBody>
          <a:bodyPr>
            <a:noAutofit/>
          </a:bodyPr>
          <a:lstStyle/>
          <a:p>
            <a:pPr>
              <a:buClr>
                <a:schemeClr val="bg1"/>
              </a:buClr>
              <a:buSzPct val="100000"/>
              <a:buFont typeface="Wingdings" pitchFamily="2" charset="2"/>
              <a:buChar char="v"/>
            </a:pPr>
            <a:r>
              <a:rPr lang="bg-BG" sz="2500" dirty="0" smtClean="0">
                <a:solidFill>
                  <a:srgbClr val="000000"/>
                </a:solidFill>
              </a:rPr>
              <a:t>При наличие на самостоятелни обекти в сградата, които се използват за извършване на стопанска дейност, както и в случаите на отдаване под наем или извършване на дейност от търговци и/или лица със свободни професии, собствениците на тези обекти/жилища ще се третират като получатели на минимална помощ (</a:t>
            </a:r>
            <a:r>
              <a:rPr lang="bg-BG" sz="2500" dirty="0" err="1" smtClean="0">
                <a:solidFill>
                  <a:srgbClr val="000000"/>
                </a:solidFill>
              </a:rPr>
              <a:t>de</a:t>
            </a:r>
            <a:r>
              <a:rPr lang="bg-BG" sz="2500" dirty="0" smtClean="0">
                <a:solidFill>
                  <a:srgbClr val="000000"/>
                </a:solidFill>
              </a:rPr>
              <a:t> </a:t>
            </a:r>
            <a:r>
              <a:rPr lang="bg-BG" sz="2500" dirty="0" err="1" smtClean="0">
                <a:solidFill>
                  <a:srgbClr val="000000"/>
                </a:solidFill>
              </a:rPr>
              <a:t>minimis</a:t>
            </a:r>
            <a:r>
              <a:rPr lang="bg-BG" sz="2500" dirty="0" smtClean="0">
                <a:solidFill>
                  <a:srgbClr val="000000"/>
                </a:solidFill>
              </a:rPr>
              <a:t>) съгласно Закона за държавните помощи.</a:t>
            </a:r>
          </a:p>
          <a:p>
            <a:pPr>
              <a:buClr>
                <a:schemeClr val="bg1"/>
              </a:buClr>
              <a:buSzPct val="100000"/>
              <a:buFont typeface="Wingdings" pitchFamily="2" charset="2"/>
              <a:buChar char="v"/>
            </a:pPr>
            <a:r>
              <a:rPr lang="bg-BG" sz="2500" dirty="0" smtClean="0">
                <a:solidFill>
                  <a:srgbClr val="000000"/>
                </a:solidFill>
              </a:rPr>
              <a:t>Размерът на минимална помощ е до 200 000 евро / 396 000 лв.</a:t>
            </a:r>
          </a:p>
          <a:p>
            <a:pPr>
              <a:buClr>
                <a:schemeClr val="bg1"/>
              </a:buClr>
              <a:buSzPct val="100000"/>
              <a:buFont typeface="Wingdings" pitchFamily="2" charset="2"/>
              <a:buChar char="v"/>
            </a:pPr>
            <a:r>
              <a:rPr lang="bg-BG" sz="2500" dirty="0" smtClean="0">
                <a:solidFill>
                  <a:srgbClr val="000000"/>
                </a:solidFill>
              </a:rPr>
              <a:t>Собственици на самостоятелни обекти/жилища в сградата, в които се упражнява стопанска дейност, но са извън обхвата на схемата за минимална помощ, следва да заплатят съответната част от разходите за обновяването на припадащите им се общи части и разходите за дейностите в съответния самостоятелен обект. </a:t>
            </a:r>
            <a:endParaRPr lang="bg-BG" sz="2500" dirty="0" smtClean="0">
              <a:solidFill>
                <a:srgbClr val="000000"/>
              </a:solidFill>
            </a:endParaRPr>
          </a:p>
          <a:p>
            <a:pPr lvl="1">
              <a:buClr>
                <a:schemeClr val="bg1"/>
              </a:buClr>
              <a:buSzPct val="100000"/>
              <a:buFont typeface="Wingdings" pitchFamily="2" charset="2"/>
              <a:buChar char="v"/>
            </a:pPr>
            <a:endParaRPr lang="en-US" sz="2300" dirty="0" smtClean="0">
              <a:solidFill>
                <a:srgbClr val="000000"/>
              </a:solidFill>
            </a:endParaRP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6E63EE1A-8B39-414C-8128-C7D6F6B279FA}" type="slidenum">
              <a:rPr lang="bg-BG" sz="1200">
                <a:solidFill>
                  <a:schemeClr val="tx1">
                    <a:shade val="50000"/>
                  </a:schemeClr>
                </a:solidFill>
                <a:latin typeface="+mn-lt"/>
                <a:cs typeface="+mn-cs"/>
              </a:rPr>
              <a:pPr algn="r" fontAlgn="auto">
                <a:spcBef>
                  <a:spcPts val="0"/>
                </a:spcBef>
                <a:spcAft>
                  <a:spcPts val="0"/>
                </a:spcAft>
                <a:defRPr/>
              </a:pPr>
              <a:t>7</a:t>
            </a:fld>
            <a:endParaRPr lang="bg-BG" sz="1200">
              <a:solidFill>
                <a:schemeClr val="tx1">
                  <a:shade val="50000"/>
                </a:schemeClr>
              </a:solidFill>
              <a:latin typeface="+mn-lt"/>
              <a:cs typeface="+mn-cs"/>
            </a:endParaRPr>
          </a:p>
        </p:txBody>
      </p:sp>
    </p:spTree>
    <p:extLst>
      <p:ext uri="{BB962C8B-B14F-4D97-AF65-F5344CB8AC3E}">
        <p14:creationId xmlns:p14="http://schemas.microsoft.com/office/powerpoint/2010/main" val="3786793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39477" cy="908720"/>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Допустимост на </a:t>
            </a:r>
            <a:r>
              <a:rPr lang="bg-BG" sz="2400" dirty="0" smtClean="0">
                <a:solidFill>
                  <a:schemeClr val="tx1"/>
                </a:solidFill>
                <a:latin typeface="Arial Black" panose="020B0A04020102020204" pitchFamily="34" charset="0"/>
              </a:rPr>
              <a:t>сградите (3)</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4294967295"/>
          </p:nvPr>
        </p:nvSpPr>
        <p:spPr>
          <a:xfrm>
            <a:off x="0" y="908720"/>
            <a:ext cx="9144000" cy="5949280"/>
          </a:xfrm>
          <a:solidFill>
            <a:schemeClr val="tx1">
              <a:lumMod val="95000"/>
            </a:schemeClr>
          </a:solidFill>
        </p:spPr>
        <p:txBody>
          <a:bodyPr>
            <a:noAutofit/>
          </a:bodyPr>
          <a:lstStyle/>
          <a:p>
            <a:pPr algn="just">
              <a:buClr>
                <a:schemeClr val="bg1"/>
              </a:buClr>
              <a:buSzPct val="100000"/>
              <a:buFont typeface="Wingdings" pitchFamily="2" charset="2"/>
              <a:buChar char="v"/>
            </a:pPr>
            <a:r>
              <a:rPr lang="bg-BG" sz="2300" b="1" dirty="0" smtClean="0">
                <a:solidFill>
                  <a:srgbClr val="000000"/>
                </a:solidFill>
              </a:rPr>
              <a:t>От 2016 г. ще бъдат допустими:</a:t>
            </a:r>
          </a:p>
          <a:p>
            <a:pPr lvl="1" algn="just">
              <a:buClr>
                <a:schemeClr val="bg1"/>
              </a:buClr>
              <a:buSzPct val="100000"/>
              <a:buFont typeface="Courier New" pitchFamily="49" charset="0"/>
              <a:buChar char="o"/>
            </a:pPr>
            <a:r>
              <a:rPr lang="bg-BG" sz="2300" dirty="0" err="1" smtClean="0">
                <a:solidFill>
                  <a:srgbClr val="000000"/>
                </a:solidFill>
              </a:rPr>
              <a:t>Многофамилни</a:t>
            </a:r>
            <a:r>
              <a:rPr lang="bg-BG" sz="2300" dirty="0" smtClean="0">
                <a:solidFill>
                  <a:srgbClr val="000000"/>
                </a:solidFill>
              </a:rPr>
              <a:t> жилищни сгради, строени по индустриален способ: </a:t>
            </a:r>
          </a:p>
          <a:p>
            <a:pPr marL="1143000" lvl="2" algn="just">
              <a:buClr>
                <a:schemeClr val="bg1"/>
              </a:buClr>
              <a:buSzPct val="100000"/>
              <a:buFont typeface="Wingdings" pitchFamily="2" charset="2"/>
              <a:buChar char="ü"/>
            </a:pPr>
            <a:r>
              <a:rPr lang="bg-BG" sz="2300" dirty="0" err="1" smtClean="0">
                <a:solidFill>
                  <a:srgbClr val="000000"/>
                </a:solidFill>
              </a:rPr>
              <a:t>ЕПЖС</a:t>
            </a:r>
            <a:r>
              <a:rPr lang="bg-BG" sz="2300" dirty="0" smtClean="0">
                <a:solidFill>
                  <a:srgbClr val="000000"/>
                </a:solidFill>
              </a:rPr>
              <a:t> (едропанелно жилищно строителство),</a:t>
            </a:r>
          </a:p>
          <a:p>
            <a:pPr marL="1143000" lvl="2" algn="just">
              <a:buClr>
                <a:schemeClr val="bg1"/>
              </a:buClr>
              <a:buSzPct val="100000"/>
              <a:buFont typeface="Wingdings" pitchFamily="2" charset="2"/>
              <a:buChar char="ü"/>
            </a:pPr>
            <a:r>
              <a:rPr lang="bg-BG" sz="2300" dirty="0" err="1" smtClean="0">
                <a:solidFill>
                  <a:srgbClr val="000000"/>
                </a:solidFill>
              </a:rPr>
              <a:t>ППП</a:t>
            </a:r>
            <a:r>
              <a:rPr lang="bg-BG" sz="2300" dirty="0" smtClean="0">
                <a:solidFill>
                  <a:srgbClr val="000000"/>
                </a:solidFill>
              </a:rPr>
              <a:t> (пакетно-повдигани плочи),</a:t>
            </a:r>
          </a:p>
          <a:p>
            <a:pPr marL="1143000" lvl="2" algn="just">
              <a:buClr>
                <a:schemeClr val="bg1"/>
              </a:buClr>
              <a:buSzPct val="100000"/>
              <a:buFont typeface="Wingdings" pitchFamily="2" charset="2"/>
              <a:buChar char="ü"/>
            </a:pPr>
            <a:r>
              <a:rPr lang="bg-BG" sz="2300" dirty="0" err="1" smtClean="0">
                <a:solidFill>
                  <a:srgbClr val="000000"/>
                </a:solidFill>
              </a:rPr>
              <a:t>ЕПК</a:t>
            </a:r>
            <a:r>
              <a:rPr lang="bg-BG" sz="2300" dirty="0" smtClean="0">
                <a:solidFill>
                  <a:srgbClr val="000000"/>
                </a:solidFill>
              </a:rPr>
              <a:t> (</a:t>
            </a:r>
            <a:r>
              <a:rPr lang="bg-BG" sz="2300" dirty="0" err="1" smtClean="0">
                <a:solidFill>
                  <a:srgbClr val="000000"/>
                </a:solidFill>
              </a:rPr>
              <a:t>едроплощен</a:t>
            </a:r>
            <a:r>
              <a:rPr lang="bg-BG" sz="2300" dirty="0" smtClean="0">
                <a:solidFill>
                  <a:srgbClr val="000000"/>
                </a:solidFill>
              </a:rPr>
              <a:t> кофраж),</a:t>
            </a:r>
            <a:endParaRPr lang="bg-BG" sz="2300" dirty="0" smtClean="0">
              <a:solidFill>
                <a:srgbClr val="000000"/>
              </a:solidFill>
              <a:latin typeface="Book Antiqua" pitchFamily="18" charset="0"/>
            </a:endParaRPr>
          </a:p>
          <a:p>
            <a:pPr marL="1143000" lvl="2" algn="just">
              <a:buClr>
                <a:schemeClr val="bg1"/>
              </a:buClr>
              <a:buSzPct val="100000"/>
              <a:buFont typeface="Wingdings" pitchFamily="2" charset="2"/>
              <a:buChar char="ü"/>
            </a:pPr>
            <a:r>
              <a:rPr lang="bg-BG" sz="2300" dirty="0" smtClean="0">
                <a:solidFill>
                  <a:srgbClr val="000000"/>
                </a:solidFill>
              </a:rPr>
              <a:t>пълзящ кофраж и разновидностите им</a:t>
            </a:r>
          </a:p>
          <a:p>
            <a:pPr lvl="1" algn="just">
              <a:buClr>
                <a:schemeClr val="bg1"/>
              </a:buClr>
              <a:buSzPct val="100000"/>
              <a:buNone/>
            </a:pPr>
            <a:r>
              <a:rPr lang="bg-BG" sz="2300" b="1" dirty="0" smtClean="0">
                <a:solidFill>
                  <a:srgbClr val="000000"/>
                </a:solidFill>
              </a:rPr>
              <a:t>	до 36 самостоятелни обекти с жилищно предназначение, намиращи се в общини, които не са допустими бенефициенти по Оперативна програма “Региони в растеж” 2014-2020.</a:t>
            </a:r>
          </a:p>
          <a:p>
            <a:pPr lvl="1" algn="just">
              <a:buClr>
                <a:schemeClr val="bg1"/>
              </a:buClr>
              <a:buSzPct val="100000"/>
              <a:buFont typeface="Courier New" pitchFamily="49" charset="0"/>
              <a:buChar char="o"/>
            </a:pPr>
            <a:r>
              <a:rPr lang="bg-BG" sz="2300" dirty="0" err="1" smtClean="0">
                <a:solidFill>
                  <a:srgbClr val="000000"/>
                </a:solidFill>
              </a:rPr>
              <a:t>Многофамилни</a:t>
            </a:r>
            <a:r>
              <a:rPr lang="bg-BG" sz="2300" dirty="0" smtClean="0">
                <a:solidFill>
                  <a:srgbClr val="000000"/>
                </a:solidFill>
              </a:rPr>
              <a:t> жилищни сгради (масивни сгради), проектирани преди април 1999 г., намиращи се в общини, които не са допустими бенефициенти по </a:t>
            </a:r>
            <a:r>
              <a:rPr lang="ru-RU" sz="2300" dirty="0" smtClean="0">
                <a:solidFill>
                  <a:srgbClr val="000000"/>
                </a:solidFill>
              </a:rPr>
              <a:t>Оперативна </a:t>
            </a:r>
            <a:r>
              <a:rPr lang="ru-RU" sz="2300" dirty="0" err="1" smtClean="0">
                <a:solidFill>
                  <a:srgbClr val="000000"/>
                </a:solidFill>
              </a:rPr>
              <a:t>програма</a:t>
            </a:r>
            <a:r>
              <a:rPr lang="ru-RU" sz="2300" dirty="0" smtClean="0">
                <a:solidFill>
                  <a:srgbClr val="000000"/>
                </a:solidFill>
              </a:rPr>
              <a:t> “</a:t>
            </a:r>
            <a:r>
              <a:rPr lang="ru-RU" sz="2300" dirty="0" err="1" smtClean="0">
                <a:solidFill>
                  <a:srgbClr val="000000"/>
                </a:solidFill>
              </a:rPr>
              <a:t>Региони</a:t>
            </a:r>
            <a:r>
              <a:rPr lang="ru-RU" sz="2300" dirty="0" smtClean="0">
                <a:solidFill>
                  <a:srgbClr val="000000"/>
                </a:solidFill>
              </a:rPr>
              <a:t> в </a:t>
            </a:r>
            <a:r>
              <a:rPr lang="ru-RU" sz="2300" dirty="0" err="1" smtClean="0">
                <a:solidFill>
                  <a:srgbClr val="000000"/>
                </a:solidFill>
              </a:rPr>
              <a:t>растеж</a:t>
            </a:r>
            <a:r>
              <a:rPr lang="ru-RU" sz="2300" dirty="0" smtClean="0">
                <a:solidFill>
                  <a:srgbClr val="000000"/>
                </a:solidFill>
              </a:rPr>
              <a:t>”</a:t>
            </a:r>
            <a:r>
              <a:rPr lang="bg-BG" sz="2300" dirty="0" smtClean="0">
                <a:solidFill>
                  <a:srgbClr val="000000"/>
                </a:solidFill>
              </a:rPr>
              <a:t> 2014-2020.</a:t>
            </a: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E416244D-2CF1-4D88-B31B-0EB8B29D5D1F}" type="slidenum">
              <a:rPr lang="bg-BG" sz="1200">
                <a:solidFill>
                  <a:schemeClr val="tx1">
                    <a:shade val="50000"/>
                  </a:schemeClr>
                </a:solidFill>
                <a:latin typeface="+mn-lt"/>
                <a:cs typeface="+mn-cs"/>
              </a:rPr>
              <a:pPr algn="r" fontAlgn="auto">
                <a:spcBef>
                  <a:spcPts val="0"/>
                </a:spcBef>
                <a:spcAft>
                  <a:spcPts val="0"/>
                </a:spcAft>
                <a:defRPr/>
              </a:pPr>
              <a:t>8</a:t>
            </a:fld>
            <a:endParaRPr lang="bg-BG" sz="1200">
              <a:solidFill>
                <a:schemeClr val="tx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9477" cy="908720"/>
          </a:xfrm>
        </p:spPr>
        <p:txBody>
          <a:bodyPr>
            <a:noAutofit/>
          </a:bodyPr>
          <a:lstStyle/>
          <a:p>
            <a:pPr fontAlgn="auto">
              <a:spcAft>
                <a:spcPts val="0"/>
              </a:spcAft>
              <a:defRPr/>
            </a:pPr>
            <a:r>
              <a:rPr lang="bg-BG" sz="2400" dirty="0" smtClean="0">
                <a:solidFill>
                  <a:schemeClr val="tx1"/>
                </a:solidFill>
                <a:latin typeface="Arial Black" panose="020B0A04020102020204" pitchFamily="34" charset="0"/>
              </a:rPr>
              <a:t>Допустими </a:t>
            </a:r>
            <a:r>
              <a:rPr lang="bg-BG" sz="2400" dirty="0" smtClean="0">
                <a:solidFill>
                  <a:schemeClr val="tx1"/>
                </a:solidFill>
                <a:latin typeface="Arial Black" panose="020B0A04020102020204" pitchFamily="34" charset="0"/>
              </a:rPr>
              <a:t>кандидати (1)</a:t>
            </a:r>
            <a:endParaRPr lang="bg-BG" sz="2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0" y="908720"/>
            <a:ext cx="9144000" cy="5949280"/>
          </a:xfrm>
          <a:solidFill>
            <a:schemeClr val="tx1">
              <a:lumMod val="95000"/>
            </a:schemeClr>
          </a:solidFill>
        </p:spPr>
        <p:txBody>
          <a:bodyPr>
            <a:noAutofit/>
          </a:bodyPr>
          <a:lstStyle/>
          <a:p>
            <a:pPr algn="just">
              <a:buClr>
                <a:schemeClr val="bg1"/>
              </a:buClr>
              <a:buSzPct val="100000"/>
              <a:buFont typeface="Wingdings" pitchFamily="2" charset="2"/>
              <a:buChar char="v"/>
            </a:pPr>
            <a:r>
              <a:rPr lang="bg-BG" sz="2200" dirty="0" smtClean="0">
                <a:solidFill>
                  <a:srgbClr val="000000"/>
                </a:solidFill>
              </a:rPr>
              <a:t>За участие в програмата е необходимо да се учреди и регистрира сдружение на собствениците по реда на Закона за управление на етажната собственост от собствениците, притежаващи не по-малко от </a:t>
            </a:r>
            <a:r>
              <a:rPr lang="bg-BG" sz="2200" dirty="0" err="1" smtClean="0">
                <a:solidFill>
                  <a:srgbClr val="000000"/>
                </a:solidFill>
              </a:rPr>
              <a:t>67%</a:t>
            </a:r>
            <a:r>
              <a:rPr lang="bg-BG" sz="2200" dirty="0" smtClean="0">
                <a:solidFill>
                  <a:srgbClr val="000000"/>
                </a:solidFill>
              </a:rPr>
              <a:t> собственост на идеални части от общите части в сградата. </a:t>
            </a:r>
          </a:p>
          <a:p>
            <a:pPr algn="just">
              <a:buClr>
                <a:schemeClr val="bg1"/>
              </a:buClr>
              <a:buSzPct val="100000"/>
              <a:buFont typeface="Wingdings" pitchFamily="2" charset="2"/>
              <a:buChar char="v"/>
            </a:pPr>
            <a:r>
              <a:rPr lang="bg-BG" sz="2200" dirty="0" smtClean="0">
                <a:solidFill>
                  <a:srgbClr val="000000"/>
                </a:solidFill>
              </a:rPr>
              <a:t>Сдруженията на собствениците се създават по реда на чл. 25, ал. 1 от </a:t>
            </a:r>
            <a:r>
              <a:rPr lang="bg-BG" sz="2200" dirty="0" err="1" smtClean="0">
                <a:solidFill>
                  <a:srgbClr val="000000"/>
                </a:solidFill>
              </a:rPr>
              <a:t>ЗУЕС</a:t>
            </a:r>
            <a:r>
              <a:rPr lang="bg-BG" sz="2200" dirty="0" smtClean="0">
                <a:solidFill>
                  <a:srgbClr val="000000"/>
                </a:solidFill>
              </a:rPr>
              <a:t> – </a:t>
            </a:r>
            <a:r>
              <a:rPr lang="bg-BG" sz="2200" b="1" dirty="0" smtClean="0">
                <a:solidFill>
                  <a:srgbClr val="000000"/>
                </a:solidFill>
              </a:rPr>
              <a:t>единствено и само за целите на получаване на безвъзмездната финансова помощ по програмата.</a:t>
            </a:r>
          </a:p>
          <a:p>
            <a:pPr algn="just">
              <a:buClr>
                <a:schemeClr val="bg1"/>
              </a:buClr>
              <a:buSzPct val="100000"/>
              <a:buFont typeface="Wingdings" pitchFamily="2" charset="2"/>
              <a:buChar char="v"/>
            </a:pPr>
            <a:r>
              <a:rPr lang="bg-BG" sz="2200" dirty="0" smtClean="0">
                <a:solidFill>
                  <a:srgbClr val="000000"/>
                </a:solidFill>
              </a:rPr>
              <a:t>В случай, че сградата се състои от блок-секции, Сдружението на собствениците може да се създаде отделно за всяка блок-секция. </a:t>
            </a:r>
            <a:r>
              <a:rPr lang="bg-BG" sz="2200" b="1" dirty="0" smtClean="0">
                <a:solidFill>
                  <a:srgbClr val="FF0000"/>
                </a:solidFill>
              </a:rPr>
              <a:t>Но Сдруженията на собствениците подават едно заявление за интерес и финансова помощ за цялата сграда.</a:t>
            </a:r>
          </a:p>
          <a:p>
            <a:pPr algn="just">
              <a:buClr>
                <a:schemeClr val="bg1"/>
              </a:buClr>
              <a:buSzPct val="100000"/>
              <a:buFont typeface="Wingdings" pitchFamily="2" charset="2"/>
              <a:buChar char="v"/>
            </a:pPr>
            <a:r>
              <a:rPr lang="bg-BG" sz="2200" b="1" dirty="0" smtClean="0">
                <a:solidFill>
                  <a:srgbClr val="000000"/>
                </a:solidFill>
              </a:rPr>
              <a:t>Трябва да има 100% съгласие на собствениците, за да се обнови самата </a:t>
            </a:r>
            <a:r>
              <a:rPr lang="bg-BG" sz="2200" b="1" dirty="0" smtClean="0">
                <a:solidFill>
                  <a:srgbClr val="000000"/>
                </a:solidFill>
              </a:rPr>
              <a:t>сграда и </a:t>
            </a:r>
            <a:r>
              <a:rPr lang="bg-BG" sz="2200" b="1" dirty="0" smtClean="0">
                <a:solidFill>
                  <a:srgbClr val="000000"/>
                </a:solidFill>
              </a:rPr>
              <a:t>да се изпълнят необходимите дейности по нея, и да се осигури достъп до всички жилища.</a:t>
            </a:r>
          </a:p>
          <a:p>
            <a:pPr algn="just">
              <a:buClr>
                <a:schemeClr val="bg1"/>
              </a:buClr>
              <a:buSzPct val="100000"/>
              <a:buFont typeface="Wingdings" pitchFamily="2" charset="2"/>
              <a:buChar char="v"/>
            </a:pPr>
            <a:r>
              <a:rPr lang="bg-BG" sz="2200" b="1" dirty="0" smtClean="0">
                <a:solidFill>
                  <a:srgbClr val="FF0000"/>
                </a:solidFill>
              </a:rPr>
              <a:t>Ако няма съгласие на всички собствениците няма да може да се изпълни самото обновяване на сградата. </a:t>
            </a:r>
          </a:p>
        </p:txBody>
      </p:sp>
      <p:sp>
        <p:nvSpPr>
          <p:cNvPr id="7" name="Slide Number Placeholder 6"/>
          <p:cNvSpPr>
            <a:spLocks noGrp="1"/>
          </p:cNvSpPr>
          <p:nvPr>
            <p:ph type="sldNum" sz="quarter" idx="12"/>
          </p:nvPr>
        </p:nvSpPr>
        <p:spPr/>
        <p:txBody>
          <a:bodyPr/>
          <a:lstStyle/>
          <a:p>
            <a:pPr>
              <a:defRPr/>
            </a:pPr>
            <a:fld id="{BBFC6562-1623-412B-A5C4-3B45DF750BFB}" type="slidenum">
              <a:rPr lang="bg-BG"/>
              <a:pPr>
                <a:defRPr/>
              </a:pPr>
              <a:t>9</a:t>
            </a:fld>
            <a:endParaRPr lang="bg-B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3">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3100</TotalTime>
  <Words>2096</Words>
  <Application>Microsoft Office PowerPoint</Application>
  <PresentationFormat>On-screen Show (4:3)</PresentationFormat>
  <Paragraphs>208</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Apex</vt:lpstr>
      <vt:lpstr>Bitmap Image</vt:lpstr>
      <vt:lpstr> Министерство НА РЕГИОНАЛНОТО           РАЗВИТИЕ И БЛАГОУСТРОЙСТВОТО </vt:lpstr>
      <vt:lpstr>Ползите от програмата</vt:lpstr>
      <vt:lpstr>Икономическият ефект от програмата</vt:lpstr>
      <vt:lpstr>Социалният ефект от програмата</vt:lpstr>
      <vt:lpstr>Основни параметри</vt:lpstr>
      <vt:lpstr>Допустимост на сградите (1)</vt:lpstr>
      <vt:lpstr>Допустимост на сградите (2)</vt:lpstr>
      <vt:lpstr>Допустимост на сградите (3)</vt:lpstr>
      <vt:lpstr>Допустими кандидати (1)</vt:lpstr>
      <vt:lpstr>Допустими кандидати (2)</vt:lpstr>
      <vt:lpstr>Допустими дейности (1)</vt:lpstr>
      <vt:lpstr>Допустими дейности (2)</vt:lpstr>
      <vt:lpstr>Допустими дейности (3)</vt:lpstr>
      <vt:lpstr>Недопустими дейности</vt:lpstr>
      <vt:lpstr>За всяка сграда</vt:lpstr>
      <vt:lpstr>Стъпки</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Lazarinka Stoichkova</dc:creator>
  <cp:lastModifiedBy>Desislava Yordanova</cp:lastModifiedBy>
  <cp:revision>293</cp:revision>
  <cp:lastPrinted>2015-01-28T07:42:04Z</cp:lastPrinted>
  <dcterms:created xsi:type="dcterms:W3CDTF">2014-11-27T12:53:41Z</dcterms:created>
  <dcterms:modified xsi:type="dcterms:W3CDTF">2015-01-28T07:57:11Z</dcterms:modified>
</cp:coreProperties>
</file>